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  <p:sldId id="258" r:id="rId3"/>
    <p:sldId id="260" r:id="rId4"/>
    <p:sldId id="261" r:id="rId5"/>
    <p:sldId id="262" r:id="rId6"/>
    <p:sldId id="263" r:id="rId7"/>
    <p:sldId id="264" r:id="rId8"/>
    <p:sldId id="265" r:id="rId9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F4A6"/>
    <a:srgbClr val="BA9B72"/>
    <a:srgbClr val="F8F7F2"/>
    <a:srgbClr val="F5EDDF"/>
    <a:srgbClr val="3E7466"/>
    <a:srgbClr val="94E4D1"/>
    <a:srgbClr val="DDCEB9"/>
    <a:srgbClr val="B0A698"/>
    <a:srgbClr val="C69F82"/>
    <a:srgbClr val="756D5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600" autoAdjust="0"/>
    <p:restoredTop sz="94660"/>
  </p:normalViewPr>
  <p:slideViewPr>
    <p:cSldViewPr snapToGrid="0">
      <p:cViewPr>
        <p:scale>
          <a:sx n="110" d="100"/>
          <a:sy n="110" d="100"/>
        </p:scale>
        <p:origin x="426" y="19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73E90B-1BC9-4B23-B4E7-5D5097F71B9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E1CC1FE-C376-49C3-BB93-11D41480E6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52B271-34D6-49FD-8CB4-6D980FA54A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4B74D22-C99D-4515-A00F-1032A1D1B2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C08A2ED-93E0-4926-A856-CC003A96B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75686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740898A-6501-4523-9800-1F04BAA7DB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B2CB77C8-5C64-485B-9B99-FB466CB182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4F2ADA6-48FB-4CB8-8249-F1FC743F6E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B9CE2D41-A1F7-49DE-B862-AC1050EA87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4D981EB-F73A-409B-8400-0157E16390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1521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793A26A2-09D5-4253-BDCD-59C3E4725E9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75683CAD-5849-4CEC-B468-0ED93A7A23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F76B101-C3B1-4570-9DD2-04B7FFE147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6780C2C-FC74-480C-A0BA-D45A29FF83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52F6005-BC63-4219-807A-2A662C90C6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709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5219B5A-14EA-46B4-BD38-87D00EB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644EC8C-186F-43F2-8AC5-B034ECE6A44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6FF11F9-883F-4FB0-A358-05E833759A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2059D-835B-4F71-BF5C-4B1719AFE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D5BFC71-4739-43D3-804D-20B315C950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66159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8A2ADAC-685E-47B2-BC33-29BBE84403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FF6A416A-6A36-4C8E-8309-5FB7F04820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88AB460-4F9E-4ED1-B22B-6681766A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75D1E53-EFC7-4E92-AC10-40FB9E6BEA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73A7EA9-E6B2-4D16-BDA8-C775B5003B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8649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9C3F8CE-84E5-4C8B-9533-693BFF6754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4A9F6D5-8A3C-46DB-A7FB-63A03AF8B34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6E0A9EA-92B2-4134-B8BF-83ABDCC119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EE127B47-19CB-4E15-B143-E21634813D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4BC9827-CF59-4906-A5BF-B87830FBA4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62694AD-8080-4C19-9CE3-C020DD5553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755314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00D0C86-7399-4DCF-BD27-C1B302610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90B230B-FB66-4D1C-86F0-47AC02BAC6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5529D89-1A23-496A-A832-CA396D501A1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4EB956B9-6F4A-4E4E-BA55-6BDAF072F8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0E8015F-678D-416C-B4D6-3B109150EC5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D9F5FEFB-165E-40D9-8581-DB29816190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006EECC5-456F-4FB2-8AE2-BA0C480AA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7D2D4491-5A90-41E4-B722-6E2B5D75D2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593839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96EDE1-99CD-4E49-A881-CFD7E979F8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82BFE39F-456F-43C6-A8A1-16209F99A4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BC8EA6C-1B91-4C51-88E9-658F51B610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3971F296-135A-4823-8E20-8E804ABD14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9271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287F6285-8F71-4080-B66F-AEB990CCCC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ED1CA01-5F3D-43A1-94FE-4AEC081428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2A940B60-2FFE-4209-9937-E537F3FC04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881122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2EBAA5A-A83E-4788-99D5-DD5D7C3D945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02CCC8E-B31C-4A78-8108-034F4F557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30AF375C-0F6E-42B0-B2F0-36D2075E43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8CA14AA6-EC2C-45B2-9B44-7E1643D337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EEC49C79-567D-4F76-AFBC-1C5023257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9259CE2-9569-4108-9A52-18D565FCB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57625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2F61826-FA0E-4A55-9542-2A2E3DE8D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7698965-F3D0-448D-86BA-BE3E2475ED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2697433-CCDD-4B6A-897B-36FEBFA65F4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6065E53-DB8A-46AF-B018-6626C2161D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B655ECA-A84C-4667-A6A6-36AF5FFC3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AB1846-1544-4B5E-AA59-3B73724D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922139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D6218B11-7BAF-4AFD-B583-D080DEFC7D1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CC9E5D2-E927-44B0-92D9-6E8258F49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F06D578-975F-4AC5-A74A-9BC3ED07810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6DBD16-6380-4ED9-9751-225EFF8740F6}" type="datetimeFigureOut">
              <a:rPr lang="ko-KR" altLang="en-US" smtClean="0"/>
              <a:t>2021-10-29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49B4597-32A0-45D2-A5AB-0885FA896F9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E5346C9-1C0B-46EF-A6AC-7FED5C3DEF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8A81FC-B56A-434E-8F66-D010A523843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276387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732F3B84-A8B0-48B4-8B57-D2272858C66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2669380" y="-2664620"/>
            <a:ext cx="6858001" cy="12187238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603FD812-45A0-42EF-BC5E-89637DA2B517}"/>
              </a:ext>
            </a:extLst>
          </p:cNvPr>
          <p:cNvSpPr/>
          <p:nvPr/>
        </p:nvSpPr>
        <p:spPr>
          <a:xfrm>
            <a:off x="911225" y="1850859"/>
            <a:ext cx="5552802" cy="1598579"/>
          </a:xfrm>
          <a:prstGeom prst="rect">
            <a:avLst/>
          </a:prstGeom>
          <a:noFill/>
          <a:ln>
            <a:noFill/>
          </a:ln>
        </p:spPr>
        <p:txBody>
          <a:bodyPr wrap="none" lIns="0">
            <a:spAutoFit/>
          </a:bodyPr>
          <a:lstStyle/>
          <a:p>
            <a:pPr>
              <a:lnSpc>
                <a:spcPts val="6000"/>
              </a:lnSpc>
            </a:pPr>
            <a:r>
              <a:rPr lang="ko-KR" altLang="en-US" sz="4800" b="1" spc="-7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ExtraLight" pitchFamily="2" charset="0"/>
              </a:rPr>
              <a:t>포트폴리오 콘셉트 및</a:t>
            </a:r>
            <a:endParaRPr lang="en-US" altLang="ko-KR" sz="4800" b="1" spc="-70" dirty="0">
              <a:solidFill>
                <a:schemeClr val="tx1">
                  <a:lumMod val="65000"/>
                  <a:lumOff val="35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ExtraLight" pitchFamily="2" charset="0"/>
            </a:endParaRPr>
          </a:p>
          <a:p>
            <a:pPr>
              <a:lnSpc>
                <a:spcPts val="6000"/>
              </a:lnSpc>
            </a:pPr>
            <a:r>
              <a:rPr lang="ko-KR" altLang="en-US" sz="4800" b="1" spc="-7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ExtraLight" pitchFamily="2" charset="0"/>
              </a:rPr>
              <a:t>스타일 가이드</a:t>
            </a:r>
            <a:endParaRPr lang="en-US" altLang="ko-KR" sz="4800" b="1" spc="-70" dirty="0">
              <a:solidFill>
                <a:schemeClr val="tx1">
                  <a:lumMod val="65000"/>
                  <a:lumOff val="35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ExtraLight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27ABDDF-C5BD-41C2-BAD2-452E60DBAE44}"/>
              </a:ext>
            </a:extLst>
          </p:cNvPr>
          <p:cNvSpPr txBox="1"/>
          <p:nvPr/>
        </p:nvSpPr>
        <p:spPr>
          <a:xfrm>
            <a:off x="1009184" y="4017777"/>
            <a:ext cx="2737663" cy="646331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ko-KR" altLang="en-US" sz="12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Noto Sans KR" panose="020B0500000000000000" pitchFamily="34" charset="-128"/>
                <a:ea typeface="Noto Sans KR" panose="020B0500000000000000" pitchFamily="34" charset="-128"/>
                <a:cs typeface="Poppins ExtraLight" pitchFamily="2" charset="0"/>
              </a:rPr>
              <a:t>이빛나</a:t>
            </a:r>
            <a:endParaRPr lang="en-US" altLang="ko-KR" sz="1200" b="1" dirty="0">
              <a:solidFill>
                <a:schemeClr val="tx1">
                  <a:lumMod val="65000"/>
                  <a:lumOff val="35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Poppins ExtraLight" pitchFamily="2" charset="0"/>
            </a:endParaRPr>
          </a:p>
          <a:p>
            <a:endParaRPr lang="en-US" altLang="ko-KR" sz="1200" b="1" dirty="0">
              <a:solidFill>
                <a:schemeClr val="tx1">
                  <a:lumMod val="65000"/>
                  <a:lumOff val="35000"/>
                </a:schemeClr>
              </a:solidFill>
              <a:latin typeface="Noto Sans KR" panose="020B0500000000000000" pitchFamily="34" charset="-128"/>
              <a:ea typeface="Noto Sans KR" panose="020B0500000000000000" pitchFamily="34" charset="-128"/>
              <a:cs typeface="Poppins ExtraLight" pitchFamily="2" charset="0"/>
            </a:endParaRPr>
          </a:p>
          <a:p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  <a:cs typeface="Poppins ExtraLight" pitchFamily="2" charset="0"/>
              </a:rPr>
              <a:t>스마트 웹  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  <a:cs typeface="Poppins ExtraLight" pitchFamily="2" charset="0"/>
              </a:rPr>
              <a:t>&amp;  </a:t>
            </a:r>
            <a:r>
              <a:rPr lang="ko-KR" alt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  <a:cs typeface="Poppins ExtraLight" pitchFamily="2" charset="0"/>
              </a:rPr>
              <a:t>멀티미디어 콘텐츠 제작 과정</a:t>
            </a:r>
            <a:r>
              <a:rPr lang="en-US" altLang="ko-KR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Noto Sans KR Light" panose="020B0300000000000000" pitchFamily="34" charset="-128"/>
                <a:ea typeface="Noto Sans KR Light" panose="020B0300000000000000" pitchFamily="34" charset="-128"/>
                <a:cs typeface="Poppins ExtraLight" pitchFamily="2" charset="0"/>
              </a:rPr>
              <a:t> </a:t>
            </a:r>
            <a:endParaRPr lang="en" altLang="ko-KR" sz="1200" dirty="0">
              <a:solidFill>
                <a:schemeClr val="tx1">
                  <a:lumMod val="65000"/>
                  <a:lumOff val="35000"/>
                </a:schemeClr>
              </a:solidFill>
              <a:latin typeface="Noto Sans KR Light" panose="020B0300000000000000" pitchFamily="34" charset="-128"/>
              <a:ea typeface="Noto Sans KR Light" panose="020B0300000000000000" pitchFamily="34" charset="-128"/>
              <a:cs typeface="Poppins ExtraLight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4F209F-CA9F-43CA-AB53-C76E2392B682}"/>
              </a:ext>
            </a:extLst>
          </p:cNvPr>
          <p:cNvSpPr txBox="1"/>
          <p:nvPr/>
        </p:nvSpPr>
        <p:spPr>
          <a:xfrm>
            <a:off x="919538" y="1484417"/>
            <a:ext cx="3138087" cy="338554"/>
          </a:xfrm>
          <a:prstGeom prst="rect">
            <a:avLst/>
          </a:prstGeom>
          <a:noFill/>
        </p:spPr>
        <p:txBody>
          <a:bodyPr wrap="square" lIns="0" rtlCol="0">
            <a:spAutoFit/>
          </a:bodyPr>
          <a:lstStyle/>
          <a:p>
            <a:r>
              <a:rPr lang="ko-KR" altLang="en-US" sz="1600" dirty="0">
                <a:solidFill>
                  <a:srgbClr val="C3A885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Karma Light" panose="02000000000000000000" pitchFamily="2" charset="0"/>
              </a:rPr>
              <a:t>개인용 웹</a:t>
            </a:r>
            <a:r>
              <a:rPr lang="en-US" altLang="ko-KR" sz="1600" dirty="0">
                <a:solidFill>
                  <a:srgbClr val="C3A885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Karma Light" panose="02000000000000000000" pitchFamily="2" charset="0"/>
              </a:rPr>
              <a:t>/</a:t>
            </a:r>
            <a:r>
              <a:rPr lang="ko-KR" altLang="en-US" sz="1600" dirty="0">
                <a:solidFill>
                  <a:srgbClr val="C3A885"/>
                </a:solidFill>
                <a:latin typeface="Noto Sans KR Medium" panose="020B0500000000000000" pitchFamily="34" charset="-128"/>
                <a:ea typeface="Noto Sans KR Medium" panose="020B0500000000000000" pitchFamily="34" charset="-128"/>
                <a:cs typeface="Karma Light" panose="02000000000000000000" pitchFamily="2" charset="0"/>
              </a:rPr>
              <a:t>앱 포트폴리오</a:t>
            </a:r>
            <a:endParaRPr lang="en" altLang="ko-KR" sz="1600" dirty="0">
              <a:solidFill>
                <a:srgbClr val="C3A885"/>
              </a:solidFill>
              <a:latin typeface="Noto Sans KR Medium" panose="020B0500000000000000" pitchFamily="34" charset="-128"/>
              <a:ea typeface="Noto Sans KR Medium" panose="020B0500000000000000" pitchFamily="34" charset="-128"/>
              <a:cs typeface="Karma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45980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구현을 위한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콘셉트</a:t>
            </a:r>
            <a:r>
              <a:rPr lang="en-US" altLang="ko-KR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 </a:t>
            </a:r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도출하기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01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키워드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D0B8F-1F14-43D2-AB4B-19282E2819B6}"/>
              </a:ext>
            </a:extLst>
          </p:cNvPr>
          <p:cNvSpPr txBox="1"/>
          <p:nvPr/>
        </p:nvSpPr>
        <p:spPr>
          <a:xfrm>
            <a:off x="883742" y="3649260"/>
            <a:ext cx="37338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청량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시원한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깔끔한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r>
              <a:rPr lang="ko-KR" altLang="en-US" sz="1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보타닉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&amp;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모던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36798" y="3992611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디자인 콘셉트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54A42B-1781-416D-91D6-803B2AD0A708}"/>
              </a:ext>
            </a:extLst>
          </p:cNvPr>
          <p:cNvSpPr txBox="1"/>
          <p:nvPr/>
        </p:nvSpPr>
        <p:spPr>
          <a:xfrm>
            <a:off x="883742" y="4631238"/>
            <a:ext cx="3733893" cy="8925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한눈에 보기 편한 가독성을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우선시한 디자인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87893B-1376-467C-A057-C4073909B18B}"/>
              </a:ext>
            </a:extLst>
          </p:cNvPr>
          <p:cNvSpPr txBox="1"/>
          <p:nvPr/>
        </p:nvSpPr>
        <p:spPr>
          <a:xfrm>
            <a:off x="892132" y="5135344"/>
            <a:ext cx="373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밝은 톤 의 컬러의 배경으로</a:t>
            </a: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깔끔하게 구성한 원페이지 프로필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18D54D06-89F4-4B40-B1FC-44148570B2A7}"/>
              </a:ext>
            </a:extLst>
          </p:cNvPr>
          <p:cNvSpPr txBox="1"/>
          <p:nvPr/>
        </p:nvSpPr>
        <p:spPr>
          <a:xfrm>
            <a:off x="883741" y="5731783"/>
            <a:ext cx="373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포인트 주되 너무 과하지않는 컬러와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구성으로 포인트를 넣어 준다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31" name="직선 연결선[R] 39">
            <a:extLst>
              <a:ext uri="{FF2B5EF4-FFF2-40B4-BE49-F238E27FC236}">
                <a16:creationId xmlns:a16="http://schemas.microsoft.com/office/drawing/2014/main" id="{1A343FBD-CEAB-44E8-82EB-5F40B0075188}"/>
              </a:ext>
            </a:extLst>
          </p:cNvPr>
          <p:cNvCxnSpPr/>
          <p:nvPr/>
        </p:nvCxnSpPr>
        <p:spPr>
          <a:xfrm>
            <a:off x="892132" y="4144803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384664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5B66983C-4FB9-475E-9581-EAD5328D8AA9}"/>
              </a:ext>
            </a:extLst>
          </p:cNvPr>
          <p:cNvSpPr txBox="1"/>
          <p:nvPr/>
        </p:nvSpPr>
        <p:spPr>
          <a:xfrm>
            <a:off x="6962403" y="758149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b="1" dirty="0">
                <a:solidFill>
                  <a:schemeClr val="bg1">
                    <a:lumMod val="50000"/>
                  </a:schemeClr>
                </a:solidFill>
                <a:latin typeface="Nanum Myeongjo ExtraBold" panose="02020603020101020101" pitchFamily="18" charset="-127"/>
                <a:ea typeface="Nanum Myeongjo ExtraBold" panose="02020603020101020101" pitchFamily="18" charset="-127"/>
              </a:rPr>
              <a:t>MOOD BOARD</a:t>
            </a: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9B1C433-5008-4015-B629-D9CDDCD2A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48214">
            <a:off x="9147040" y="4085972"/>
            <a:ext cx="1890316" cy="2031546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A1E7220F-7AD8-4192-864B-C5ACACB672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731576">
            <a:off x="6501587" y="4417082"/>
            <a:ext cx="2324959" cy="1624670"/>
          </a:xfrm>
          <a:prstGeom prst="rect">
            <a:avLst/>
          </a:prstGeom>
        </p:spPr>
      </p:pic>
      <p:pic>
        <p:nvPicPr>
          <p:cNvPr id="12" name="그림 11">
            <a:extLst>
              <a:ext uri="{FF2B5EF4-FFF2-40B4-BE49-F238E27FC236}">
                <a16:creationId xmlns:a16="http://schemas.microsoft.com/office/drawing/2014/main" id="{090C46D6-50A9-41F9-AEAE-C2EC2439F87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33602">
            <a:off x="8702107" y="2199675"/>
            <a:ext cx="2111897" cy="1841956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FB0CC12A-0D2B-4422-BF57-ABA883505696}"/>
              </a:ext>
            </a:extLst>
          </p:cNvPr>
          <p:cNvSpPr/>
          <p:nvPr/>
        </p:nvSpPr>
        <p:spPr>
          <a:xfrm rot="9023155">
            <a:off x="10676993" y="2049747"/>
            <a:ext cx="184245" cy="6793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직사각형 28">
            <a:extLst>
              <a:ext uri="{FF2B5EF4-FFF2-40B4-BE49-F238E27FC236}">
                <a16:creationId xmlns:a16="http://schemas.microsoft.com/office/drawing/2014/main" id="{692970B0-E4B1-483F-B4C6-BFED60AE5428}"/>
              </a:ext>
            </a:extLst>
          </p:cNvPr>
          <p:cNvSpPr/>
          <p:nvPr/>
        </p:nvSpPr>
        <p:spPr>
          <a:xfrm rot="8162515">
            <a:off x="8680133" y="3495623"/>
            <a:ext cx="184245" cy="67937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직사각형 33">
            <a:extLst>
              <a:ext uri="{FF2B5EF4-FFF2-40B4-BE49-F238E27FC236}">
                <a16:creationId xmlns:a16="http://schemas.microsoft.com/office/drawing/2014/main" id="{E7E5CE38-AC07-4096-964A-3C2B8BDB534D}"/>
              </a:ext>
            </a:extLst>
          </p:cNvPr>
          <p:cNvSpPr/>
          <p:nvPr/>
        </p:nvSpPr>
        <p:spPr>
          <a:xfrm rot="17832042">
            <a:off x="6693421" y="5744696"/>
            <a:ext cx="192319" cy="709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직사각형 34">
            <a:extLst>
              <a:ext uri="{FF2B5EF4-FFF2-40B4-BE49-F238E27FC236}">
                <a16:creationId xmlns:a16="http://schemas.microsoft.com/office/drawing/2014/main" id="{A8A9878C-FE72-4D66-BF79-1A2363553122}"/>
              </a:ext>
            </a:extLst>
          </p:cNvPr>
          <p:cNvSpPr/>
          <p:nvPr/>
        </p:nvSpPr>
        <p:spPr>
          <a:xfrm rot="18066956">
            <a:off x="8385170" y="3967691"/>
            <a:ext cx="192319" cy="7091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2D3C7D5-F833-4FBE-B434-19532B25A6C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81755">
            <a:off x="5883310" y="1798253"/>
            <a:ext cx="2306033" cy="2743195"/>
          </a:xfrm>
          <a:prstGeom prst="rect">
            <a:avLst/>
          </a:prstGeom>
        </p:spPr>
      </p:pic>
      <p:sp>
        <p:nvSpPr>
          <p:cNvPr id="36" name="직사각형 35">
            <a:extLst>
              <a:ext uri="{FF2B5EF4-FFF2-40B4-BE49-F238E27FC236}">
                <a16:creationId xmlns:a16="http://schemas.microsoft.com/office/drawing/2014/main" id="{D886F931-B9C5-412B-81BA-EC71DFCABB3E}"/>
              </a:ext>
            </a:extLst>
          </p:cNvPr>
          <p:cNvSpPr/>
          <p:nvPr/>
        </p:nvSpPr>
        <p:spPr>
          <a:xfrm rot="19745990">
            <a:off x="8086571" y="1620024"/>
            <a:ext cx="188061" cy="693445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5402BB8-99FD-44ED-BCC5-B9C80A78C7E0}"/>
              </a:ext>
            </a:extLst>
          </p:cNvPr>
          <p:cNvSpPr/>
          <p:nvPr/>
        </p:nvSpPr>
        <p:spPr>
          <a:xfrm rot="3208515">
            <a:off x="6031042" y="1500104"/>
            <a:ext cx="188061" cy="6934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0FE7ABEC-61DF-4D51-AECC-46554F6D3382}"/>
              </a:ext>
            </a:extLst>
          </p:cNvPr>
          <p:cNvSpPr/>
          <p:nvPr/>
        </p:nvSpPr>
        <p:spPr>
          <a:xfrm rot="12779973">
            <a:off x="10892183" y="5485117"/>
            <a:ext cx="202028" cy="744946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4A581BC9-4251-4E3A-973C-083BAE8E7E4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684634">
            <a:off x="5038418" y="3923804"/>
            <a:ext cx="1490276" cy="1936540"/>
          </a:xfrm>
          <a:prstGeom prst="rect">
            <a:avLst/>
          </a:prstGeom>
        </p:spPr>
      </p:pic>
      <p:sp>
        <p:nvSpPr>
          <p:cNvPr id="38" name="직사각형 37">
            <a:extLst>
              <a:ext uri="{FF2B5EF4-FFF2-40B4-BE49-F238E27FC236}">
                <a16:creationId xmlns:a16="http://schemas.microsoft.com/office/drawing/2014/main" id="{0689DBAA-AD3A-4E4B-928F-BA3EFA8E0AAE}"/>
              </a:ext>
            </a:extLst>
          </p:cNvPr>
          <p:cNvSpPr/>
          <p:nvPr/>
        </p:nvSpPr>
        <p:spPr>
          <a:xfrm rot="12695746">
            <a:off x="4884718" y="3927787"/>
            <a:ext cx="175845" cy="631524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84291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4703180" y="4486920"/>
            <a:ext cx="2987614" cy="30777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000" b="1" dirty="0" err="1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노토산스</a:t>
            </a:r>
            <a:endParaRPr lang="en-US" altLang="ko-KR" sz="2000" b="1" dirty="0">
              <a:solidFill>
                <a:schemeClr val="bg1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02</a:t>
            </a:r>
          </a:p>
        </p:txBody>
      </p: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83743" y="3162042"/>
            <a:ext cx="2678298" cy="2197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C69F82"/>
                </a:solidFill>
                <a:latin typeface="Noto Serif KR Ligh"/>
                <a:ea typeface="Noto Sans CJK KR Medium" panose="020B0600000000000000" pitchFamily="34" charset="-127"/>
                <a:cs typeface="Poppins Light" pitchFamily="2" charset="0"/>
              </a:rPr>
              <a:t>컬러</a:t>
            </a: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는 콘셉트 키워드에서 나타낸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자연과 모던함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청량감을 나타낼 수 있는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컬러들로 구성하였습니다</a:t>
            </a:r>
            <a:r>
              <a:rPr kumimoji="1" lang="en-US" altLang="ko-KR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.</a:t>
            </a:r>
            <a:endParaRPr kumimoji="1" lang="ko-KR" altLang="en-US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4F655FE6-C3F6-4E78-B56C-4389774C10C1}"/>
              </a:ext>
            </a:extLst>
          </p:cNvPr>
          <p:cNvSpPr txBox="1">
            <a:spLocks/>
          </p:cNvSpPr>
          <p:nvPr/>
        </p:nvSpPr>
        <p:spPr>
          <a:xfrm>
            <a:off x="4626025" y="258496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Color</a:t>
            </a:r>
            <a:endParaRPr kumimoji="1" lang="ko-KR" altLang="en-US" sz="18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17" name="부제목 2">
            <a:extLst>
              <a:ext uri="{FF2B5EF4-FFF2-40B4-BE49-F238E27FC236}">
                <a16:creationId xmlns:a16="http://schemas.microsoft.com/office/drawing/2014/main" id="{3E235024-BF31-45E6-AA0C-9F6F60C9C711}"/>
              </a:ext>
            </a:extLst>
          </p:cNvPr>
          <p:cNvSpPr txBox="1">
            <a:spLocks/>
          </p:cNvSpPr>
          <p:nvPr/>
        </p:nvSpPr>
        <p:spPr>
          <a:xfrm>
            <a:off x="4617634" y="1008696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70000" lnSpcReduction="2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Primary Color</a:t>
            </a:r>
            <a:endParaRPr kumimoji="1" lang="ko-KR" altLang="en-US" sz="18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7929278C-A88A-42BE-8456-AE0387603178}"/>
              </a:ext>
            </a:extLst>
          </p:cNvPr>
          <p:cNvSpPr txBox="1">
            <a:spLocks/>
          </p:cNvSpPr>
          <p:nvPr/>
        </p:nvSpPr>
        <p:spPr>
          <a:xfrm>
            <a:off x="4626025" y="2151429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3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Sub Color</a:t>
            </a:r>
            <a:endParaRPr kumimoji="1" lang="ko-KR" altLang="en-US" sz="13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19" name="부제목 2">
            <a:extLst>
              <a:ext uri="{FF2B5EF4-FFF2-40B4-BE49-F238E27FC236}">
                <a16:creationId xmlns:a16="http://schemas.microsoft.com/office/drawing/2014/main" id="{2E71FE38-F60C-4B2B-BFA7-2E743B08F8EC}"/>
              </a:ext>
            </a:extLst>
          </p:cNvPr>
          <p:cNvSpPr txBox="1">
            <a:spLocks/>
          </p:cNvSpPr>
          <p:nvPr/>
        </p:nvSpPr>
        <p:spPr>
          <a:xfrm>
            <a:off x="4626025" y="3622334"/>
            <a:ext cx="1656022" cy="63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800" dirty="0" err="1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Typogarphy</a:t>
            </a:r>
            <a:endParaRPr kumimoji="1" lang="ko-KR" altLang="en-US" sz="18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2B2473F3-52F6-4E9F-BA71-AE5BC596D07B}"/>
              </a:ext>
            </a:extLst>
          </p:cNvPr>
          <p:cNvSpPr txBox="1">
            <a:spLocks/>
          </p:cNvSpPr>
          <p:nvPr/>
        </p:nvSpPr>
        <p:spPr>
          <a:xfrm>
            <a:off x="883743" y="4890289"/>
            <a:ext cx="2678298" cy="21978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C69F8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폰트</a:t>
            </a: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는 과하게 튀지않으며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가독성을 높일 수 있는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기본에 충실한 디자인의 </a:t>
            </a:r>
            <a:endParaRPr kumimoji="1" lang="en-US" altLang="ko-KR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폰트를 선정하였습니다</a:t>
            </a:r>
            <a:r>
              <a:rPr kumimoji="1" lang="en-US" altLang="ko-KR" sz="1400" dirty="0">
                <a:solidFill>
                  <a:srgbClr val="756D5B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.</a:t>
            </a:r>
            <a:endParaRPr kumimoji="1" lang="ko-KR" altLang="en-US" sz="1400" dirty="0">
              <a:solidFill>
                <a:srgbClr val="756D5B"/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  <p:cxnSp>
        <p:nvCxnSpPr>
          <p:cNvPr id="22" name="직선 연결선[R] 39">
            <a:extLst>
              <a:ext uri="{FF2B5EF4-FFF2-40B4-BE49-F238E27FC236}">
                <a16:creationId xmlns:a16="http://schemas.microsoft.com/office/drawing/2014/main" id="{4363F2C5-491E-4501-91D5-37FFA30FF791}"/>
              </a:ext>
            </a:extLst>
          </p:cNvPr>
          <p:cNvCxnSpPr/>
          <p:nvPr/>
        </p:nvCxnSpPr>
        <p:spPr>
          <a:xfrm>
            <a:off x="911225" y="2821003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7B3D0323-1C63-4C43-9E95-04C28C55B214}"/>
              </a:ext>
            </a:extLst>
          </p:cNvPr>
          <p:cNvSpPr txBox="1"/>
          <p:nvPr/>
        </p:nvSpPr>
        <p:spPr>
          <a:xfrm>
            <a:off x="1036143" y="20714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스타일 가이드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4629D5C-EF44-417D-9DE6-213A7A0AA1A2}"/>
              </a:ext>
            </a:extLst>
          </p:cNvPr>
          <p:cNvSpPr txBox="1"/>
          <p:nvPr/>
        </p:nvSpPr>
        <p:spPr>
          <a:xfrm>
            <a:off x="4703180" y="4847018"/>
            <a:ext cx="298761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Noto Sans KR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AC2FBD0-90E9-4174-AABE-FEAAAFE809BC}"/>
              </a:ext>
            </a:extLst>
          </p:cNvPr>
          <p:cNvSpPr txBox="1"/>
          <p:nvPr/>
        </p:nvSpPr>
        <p:spPr>
          <a:xfrm>
            <a:off x="6898661" y="4322148"/>
            <a:ext cx="38240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Noto Sans CJK KR Light" panose="020B0300000000000000" pitchFamily="34" charset="-127"/>
                <a:ea typeface="Noto Sans CJK KR Light" panose="020B0300000000000000" pitchFamily="34" charset="-127"/>
              </a:rPr>
              <a:t>Noto Sans KR Light 300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BB7117-E997-4ECD-83A1-78C16E6D4259}"/>
              </a:ext>
            </a:extLst>
          </p:cNvPr>
          <p:cNvSpPr txBox="1"/>
          <p:nvPr/>
        </p:nvSpPr>
        <p:spPr>
          <a:xfrm>
            <a:off x="6893607" y="4754091"/>
            <a:ext cx="38240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Noto Sans CJK KR Regular" panose="020B0500000000000000" pitchFamily="34" charset="-127"/>
                <a:ea typeface="Noto Sans CJK KR Regular" panose="020B0500000000000000" pitchFamily="34" charset="-127"/>
              </a:rPr>
              <a:t>Noto Sans KR Regular 400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74D31C5-4C37-460D-904E-A0FEB338D599}"/>
              </a:ext>
            </a:extLst>
          </p:cNvPr>
          <p:cNvSpPr txBox="1"/>
          <p:nvPr/>
        </p:nvSpPr>
        <p:spPr>
          <a:xfrm>
            <a:off x="6893607" y="5186034"/>
            <a:ext cx="38240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Noto Sans KR Medium 500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9C366EC7-6C3F-4FC0-A308-1AC932E63327}"/>
              </a:ext>
            </a:extLst>
          </p:cNvPr>
          <p:cNvSpPr txBox="1"/>
          <p:nvPr/>
        </p:nvSpPr>
        <p:spPr>
          <a:xfrm>
            <a:off x="6893607" y="5619523"/>
            <a:ext cx="382401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2400" dirty="0">
                <a:solidFill>
                  <a:schemeClr val="bg1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Noto Sans KR Bold 600</a:t>
            </a: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FED05526-EE8D-4253-921E-9B4172F0D7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180" y="1655646"/>
            <a:ext cx="2987614" cy="430887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9FD0D65-36D8-4655-9E84-54D9D4F789AD}"/>
              </a:ext>
            </a:extLst>
          </p:cNvPr>
          <p:cNvSpPr txBox="1"/>
          <p:nvPr/>
        </p:nvSpPr>
        <p:spPr>
          <a:xfrm>
            <a:off x="6678997" y="1801107"/>
            <a:ext cx="134858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#72A59E</a:t>
            </a: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E7B32319-476D-4171-AE01-6B814520AAE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2354" y="2899535"/>
            <a:ext cx="1323071" cy="472344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10" name="그림 9">
            <a:extLst>
              <a:ext uri="{FF2B5EF4-FFF2-40B4-BE49-F238E27FC236}">
                <a16:creationId xmlns:a16="http://schemas.microsoft.com/office/drawing/2014/main" id="{8A03918C-51F0-4252-A3F0-79D7F513D92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62584" y="2891545"/>
            <a:ext cx="1380597" cy="489017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6" name="그림 25">
            <a:extLst>
              <a:ext uri="{FF2B5EF4-FFF2-40B4-BE49-F238E27FC236}">
                <a16:creationId xmlns:a16="http://schemas.microsoft.com/office/drawing/2014/main" id="{1AD9C05D-1889-48B3-A11C-A36C4D2C2FC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133" y="2893922"/>
            <a:ext cx="1323071" cy="50018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pic>
        <p:nvPicPr>
          <p:cNvPr id="28" name="그림 27">
            <a:extLst>
              <a:ext uri="{FF2B5EF4-FFF2-40B4-BE49-F238E27FC236}">
                <a16:creationId xmlns:a16="http://schemas.microsoft.com/office/drawing/2014/main" id="{381445D5-27FE-4FD7-813E-0419B710CF9F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68334" y="2878002"/>
            <a:ext cx="1438120" cy="516103"/>
          </a:xfrm>
          <a:prstGeom prst="rect">
            <a:avLst/>
          </a:prstGeom>
          <a:effectLst>
            <a:reflection blurRad="6350" stA="52000" endA="300" endPos="35000" dir="5400000" sy="-100000" algn="bl" rotWithShape="0"/>
          </a:effectLst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42501D35-477F-48E4-BA2F-36C19D48A331}"/>
              </a:ext>
            </a:extLst>
          </p:cNvPr>
          <p:cNvSpPr txBox="1"/>
          <p:nvPr/>
        </p:nvSpPr>
        <p:spPr>
          <a:xfrm>
            <a:off x="5098290" y="3007856"/>
            <a:ext cx="134858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#407770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70E99789-2DFA-4128-9F0A-2862488E8606}"/>
              </a:ext>
            </a:extLst>
          </p:cNvPr>
          <p:cNvSpPr txBox="1"/>
          <p:nvPr/>
        </p:nvSpPr>
        <p:spPr>
          <a:xfrm>
            <a:off x="6603004" y="3012850"/>
            <a:ext cx="134858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#DADADA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6E2C1906-85AB-421D-B99E-DD3D51C9FD2A}"/>
              </a:ext>
            </a:extLst>
          </p:cNvPr>
          <p:cNvSpPr txBox="1"/>
          <p:nvPr/>
        </p:nvSpPr>
        <p:spPr>
          <a:xfrm>
            <a:off x="8149783" y="2996065"/>
            <a:ext cx="134858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#EBE3D3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D969B207-62D4-4D30-A7D0-CF25771F2F55}"/>
              </a:ext>
            </a:extLst>
          </p:cNvPr>
          <p:cNvSpPr txBox="1"/>
          <p:nvPr/>
        </p:nvSpPr>
        <p:spPr>
          <a:xfrm>
            <a:off x="9790793" y="2992841"/>
            <a:ext cx="1348584" cy="24622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altLang="ko-KR" sz="1600" dirty="0">
                <a:solidFill>
                  <a:schemeClr val="bg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#575147</a:t>
            </a:r>
          </a:p>
        </p:txBody>
      </p:sp>
    </p:spTree>
    <p:extLst>
      <p:ext uri="{BB962C8B-B14F-4D97-AF65-F5344CB8AC3E}">
        <p14:creationId xmlns:p14="http://schemas.microsoft.com/office/powerpoint/2010/main" val="12728722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 보드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03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6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Main</a:t>
            </a:r>
            <a:endParaRPr kumimoji="1" lang="ko-KR" altLang="en-US" sz="16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D0B8F-1F14-43D2-AB4B-19282E2819B6}"/>
              </a:ext>
            </a:extLst>
          </p:cNvPr>
          <p:cNvSpPr txBox="1"/>
          <p:nvPr/>
        </p:nvSpPr>
        <p:spPr>
          <a:xfrm>
            <a:off x="883742" y="3649260"/>
            <a:ext cx="37338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상단 메인 페이지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36797" y="3992611"/>
            <a:ext cx="2219911" cy="63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5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페이지 </a:t>
            </a:r>
            <a:r>
              <a:rPr kumimoji="1" lang="en-US" altLang="ko-KR" sz="15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&amp;</a:t>
            </a:r>
            <a:r>
              <a:rPr kumimoji="1" lang="ko-KR" altLang="en-US" sz="1500" dirty="0" err="1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메뉴바</a:t>
            </a:r>
            <a:r>
              <a:rPr kumimoji="1" lang="ko-KR" altLang="en-US" sz="15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 가이드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54A42B-1781-416D-91D6-803B2AD0A708}"/>
              </a:ext>
            </a:extLst>
          </p:cNvPr>
          <p:cNvSpPr txBox="1"/>
          <p:nvPr/>
        </p:nvSpPr>
        <p:spPr>
          <a:xfrm>
            <a:off x="883742" y="4631238"/>
            <a:ext cx="373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원 페이지 구성으로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메뉴바와 스크롤로 읽을 수 있는 구성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87893B-1376-467C-A057-C4073909B18B}"/>
              </a:ext>
            </a:extLst>
          </p:cNvPr>
          <p:cNvSpPr txBox="1"/>
          <p:nvPr/>
        </p:nvSpPr>
        <p:spPr>
          <a:xfrm>
            <a:off x="892132" y="5135344"/>
            <a:ext cx="373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메뉴바를 누르면 해당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페이지로 위치가 변경되며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해당 페이지의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메뉴바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글씨가 볼드 처리됩니다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endParaRPr lang="ko-KR" altLang="en-US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384664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194C709-6066-4B5F-8C23-5C5F9E38C0AD}"/>
              </a:ext>
            </a:extLst>
          </p:cNvPr>
          <p:cNvSpPr/>
          <p:nvPr/>
        </p:nvSpPr>
        <p:spPr>
          <a:xfrm>
            <a:off x="4764945" y="1112566"/>
            <a:ext cx="6581866" cy="4756553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4D64CD-B833-45F8-83CE-AB21ADF74569}"/>
              </a:ext>
            </a:extLst>
          </p:cNvPr>
          <p:cNvCxnSpPr/>
          <p:nvPr/>
        </p:nvCxnSpPr>
        <p:spPr>
          <a:xfrm>
            <a:off x="5025002" y="1603846"/>
            <a:ext cx="6061752" cy="0"/>
          </a:xfrm>
          <a:prstGeom prst="line">
            <a:avLst/>
          </a:prstGeom>
          <a:ln>
            <a:solidFill>
              <a:srgbClr val="94E4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3A272EE0-C83F-4FE2-AF8D-226E043A118F}"/>
              </a:ext>
            </a:extLst>
          </p:cNvPr>
          <p:cNvSpPr txBox="1"/>
          <p:nvPr/>
        </p:nvSpPr>
        <p:spPr>
          <a:xfrm>
            <a:off x="7760473" y="139943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B63B1F-1C13-47B8-8E08-189B4104836F}"/>
              </a:ext>
            </a:extLst>
          </p:cNvPr>
          <p:cNvSpPr txBox="1"/>
          <p:nvPr/>
        </p:nvSpPr>
        <p:spPr>
          <a:xfrm>
            <a:off x="5929021" y="1260930"/>
            <a:ext cx="46089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b="1" dirty="0">
                <a:solidFill>
                  <a:srgbClr val="94E4D1"/>
                </a:solidFill>
              </a:rPr>
              <a:t>Main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           About Me             </a:t>
            </a:r>
            <a:r>
              <a:rPr lang="en-US" altLang="ko-KR" sz="1200" dirty="0" err="1">
                <a:solidFill>
                  <a:schemeClr val="bg1">
                    <a:lumMod val="65000"/>
                  </a:schemeClr>
                </a:solidFill>
              </a:rPr>
              <a:t>Publsing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           Graphic 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cxnSp>
        <p:nvCxnSpPr>
          <p:cNvPr id="39" name="직선 연결선 38">
            <a:extLst>
              <a:ext uri="{FF2B5EF4-FFF2-40B4-BE49-F238E27FC236}">
                <a16:creationId xmlns:a16="http://schemas.microsoft.com/office/drawing/2014/main" id="{C53271CB-2063-49B5-BBD4-464DE5D7D375}"/>
              </a:ext>
            </a:extLst>
          </p:cNvPr>
          <p:cNvCxnSpPr/>
          <p:nvPr/>
        </p:nvCxnSpPr>
        <p:spPr>
          <a:xfrm>
            <a:off x="5025002" y="4817498"/>
            <a:ext cx="6061752" cy="0"/>
          </a:xfrm>
          <a:prstGeom prst="line">
            <a:avLst/>
          </a:prstGeom>
          <a:ln>
            <a:solidFill>
              <a:srgbClr val="94E4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95B1439-39D4-4CA9-BDE4-BB8B30104F5C}"/>
              </a:ext>
            </a:extLst>
          </p:cNvPr>
          <p:cNvSpPr txBox="1"/>
          <p:nvPr/>
        </p:nvSpPr>
        <p:spPr>
          <a:xfrm>
            <a:off x="5750374" y="2941374"/>
            <a:ext cx="230550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40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HELLO :) </a:t>
            </a:r>
            <a:endParaRPr lang="ko-KR" altLang="en-US" sz="40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DE1A722B-588A-40D6-B4AA-83038CC11085}"/>
              </a:ext>
            </a:extLst>
          </p:cNvPr>
          <p:cNvSpPr/>
          <p:nvPr/>
        </p:nvSpPr>
        <p:spPr>
          <a:xfrm>
            <a:off x="5240885" y="2132549"/>
            <a:ext cx="5608090" cy="2401304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" name="연결선: 구부러짐 3">
            <a:extLst>
              <a:ext uri="{FF2B5EF4-FFF2-40B4-BE49-F238E27FC236}">
                <a16:creationId xmlns:a16="http://schemas.microsoft.com/office/drawing/2014/main" id="{BC1F7423-E4CE-47F9-98D5-47225704AF3F}"/>
              </a:ext>
            </a:extLst>
          </p:cNvPr>
          <p:cNvCxnSpPr/>
          <p:nvPr/>
        </p:nvCxnSpPr>
        <p:spPr>
          <a:xfrm>
            <a:off x="6477000" y="4533853"/>
            <a:ext cx="866775" cy="559050"/>
          </a:xfrm>
          <a:prstGeom prst="curvedConnector3">
            <a:avLst/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A1958869-0DA6-4681-8BFF-796709DF9217}"/>
              </a:ext>
            </a:extLst>
          </p:cNvPr>
          <p:cNvSpPr txBox="1"/>
          <p:nvPr/>
        </p:nvSpPr>
        <p:spPr>
          <a:xfrm>
            <a:off x="6591616" y="5156003"/>
            <a:ext cx="3733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개인 프로필 사진으로 배경을 대체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CE9285D5-92E7-441C-8980-6D9A24574215}"/>
              </a:ext>
            </a:extLst>
          </p:cNvPr>
          <p:cNvSpPr/>
          <p:nvPr/>
        </p:nvSpPr>
        <p:spPr>
          <a:xfrm>
            <a:off x="5820358" y="1198013"/>
            <a:ext cx="723998" cy="369332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1BD1BAB1-C441-4D2E-8F11-E5276F9898C4}"/>
              </a:ext>
            </a:extLst>
          </p:cNvPr>
          <p:cNvCxnSpPr>
            <a:stCxn id="27" idx="0"/>
          </p:cNvCxnSpPr>
          <p:nvPr/>
        </p:nvCxnSpPr>
        <p:spPr>
          <a:xfrm rot="5400000" flipH="1" flipV="1">
            <a:off x="6345035" y="542173"/>
            <a:ext cx="493163" cy="818518"/>
          </a:xfrm>
          <a:prstGeom prst="curvedConnector2">
            <a:avLst/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AE7CA2B5-7649-4675-800B-7CE7A2B0594C}"/>
              </a:ext>
            </a:extLst>
          </p:cNvPr>
          <p:cNvSpPr txBox="1"/>
          <p:nvPr/>
        </p:nvSpPr>
        <p:spPr>
          <a:xfrm>
            <a:off x="7046229" y="541634"/>
            <a:ext cx="373389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클릭시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볼드 처리 되며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해당 페이지로 이동</a:t>
            </a:r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920640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 보드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03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A BOUT ME</a:t>
            </a:r>
            <a:endParaRPr kumimoji="1" lang="ko-KR" altLang="en-US" sz="18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D0B8F-1F14-43D2-AB4B-19282E2819B6}"/>
              </a:ext>
            </a:extLst>
          </p:cNvPr>
          <p:cNvSpPr txBox="1"/>
          <p:nvPr/>
        </p:nvSpPr>
        <p:spPr>
          <a:xfrm>
            <a:off x="883742" y="3649260"/>
            <a:ext cx="3733893" cy="2923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자기소개 페이지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36798" y="3992611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페이지 가이드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54A42B-1781-416D-91D6-803B2AD0A708}"/>
              </a:ext>
            </a:extLst>
          </p:cNvPr>
          <p:cNvSpPr txBox="1"/>
          <p:nvPr/>
        </p:nvSpPr>
        <p:spPr>
          <a:xfrm>
            <a:off x="883742" y="4631238"/>
            <a:ext cx="3733893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상단엔 프로필 사진과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자신을 소개 하는 한마디를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기재합니다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</a:p>
          <a:p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D87893B-1376-467C-A057-C4073909B18B}"/>
              </a:ext>
            </a:extLst>
          </p:cNvPr>
          <p:cNvSpPr txBox="1"/>
          <p:nvPr/>
        </p:nvSpPr>
        <p:spPr>
          <a:xfrm>
            <a:off x="892132" y="5135344"/>
            <a:ext cx="37338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프로필 사진 밑에는 자신의 업무 능력과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업무에 관련 있는 자격증과 연락처를 기재합니다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</a:p>
        </p:txBody>
      </p: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384664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194C709-6066-4B5F-8C23-5C5F9E38C0AD}"/>
              </a:ext>
            </a:extLst>
          </p:cNvPr>
          <p:cNvSpPr/>
          <p:nvPr/>
        </p:nvSpPr>
        <p:spPr>
          <a:xfrm>
            <a:off x="4764945" y="1112566"/>
            <a:ext cx="6581866" cy="4756553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4D64CD-B833-45F8-83CE-AB21ADF74569}"/>
              </a:ext>
            </a:extLst>
          </p:cNvPr>
          <p:cNvCxnSpPr/>
          <p:nvPr/>
        </p:nvCxnSpPr>
        <p:spPr>
          <a:xfrm>
            <a:off x="5025002" y="1603846"/>
            <a:ext cx="6061752" cy="0"/>
          </a:xfrm>
          <a:prstGeom prst="line">
            <a:avLst/>
          </a:prstGeom>
          <a:ln>
            <a:solidFill>
              <a:srgbClr val="94E4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0" name="그룹 19">
            <a:extLst>
              <a:ext uri="{FF2B5EF4-FFF2-40B4-BE49-F238E27FC236}">
                <a16:creationId xmlns:a16="http://schemas.microsoft.com/office/drawing/2014/main" id="{CC6232D7-16F0-458D-B087-BF968F092683}"/>
              </a:ext>
            </a:extLst>
          </p:cNvPr>
          <p:cNvGrpSpPr/>
          <p:nvPr/>
        </p:nvGrpSpPr>
        <p:grpSpPr>
          <a:xfrm>
            <a:off x="5398352" y="2455763"/>
            <a:ext cx="266990" cy="168936"/>
            <a:chOff x="4896426" y="3725183"/>
            <a:chExt cx="778705" cy="492720"/>
          </a:xfrm>
        </p:grpSpPr>
        <p:sp>
          <p:nvSpPr>
            <p:cNvPr id="21" name="직사각형 20">
              <a:extLst>
                <a:ext uri="{FF2B5EF4-FFF2-40B4-BE49-F238E27FC236}">
                  <a16:creationId xmlns:a16="http://schemas.microsoft.com/office/drawing/2014/main" id="{AFDCA3C1-FC98-44CD-B0F5-F703B713B1AE}"/>
                </a:ext>
              </a:extLst>
            </p:cNvPr>
            <p:cNvSpPr/>
            <p:nvPr/>
          </p:nvSpPr>
          <p:spPr>
            <a:xfrm>
              <a:off x="4896426" y="3926878"/>
              <a:ext cx="291025" cy="291025"/>
            </a:xfrm>
            <a:prstGeom prst="rect">
              <a:avLst/>
            </a:prstGeom>
            <a:noFill/>
            <a:ln w="28575">
              <a:solidFill>
                <a:srgbClr val="94E4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b="1">
                <a:solidFill>
                  <a:srgbClr val="94E4D1"/>
                </a:solidFill>
              </a:endParaRPr>
            </a:p>
          </p:txBody>
        </p:sp>
        <p:cxnSp>
          <p:nvCxnSpPr>
            <p:cNvPr id="22" name="직선 연결선[R] 10">
              <a:extLst>
                <a:ext uri="{FF2B5EF4-FFF2-40B4-BE49-F238E27FC236}">
                  <a16:creationId xmlns:a16="http://schemas.microsoft.com/office/drawing/2014/main" id="{A4AFE054-5E32-4163-B280-1C54482C3D3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96426" y="3725183"/>
              <a:ext cx="200526" cy="200527"/>
            </a:xfrm>
            <a:prstGeom prst="line">
              <a:avLst/>
            </a:prstGeom>
            <a:ln w="28575">
              <a:solidFill>
                <a:srgbClr val="94E4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직사각형 26">
              <a:extLst>
                <a:ext uri="{FF2B5EF4-FFF2-40B4-BE49-F238E27FC236}">
                  <a16:creationId xmlns:a16="http://schemas.microsoft.com/office/drawing/2014/main" id="{CEC97D82-CB86-48CC-A044-E3399F68FA66}"/>
                </a:ext>
              </a:extLst>
            </p:cNvPr>
            <p:cNvSpPr/>
            <p:nvPr/>
          </p:nvSpPr>
          <p:spPr>
            <a:xfrm>
              <a:off x="5384106" y="3926878"/>
              <a:ext cx="291025" cy="291025"/>
            </a:xfrm>
            <a:prstGeom prst="rect">
              <a:avLst/>
            </a:prstGeom>
            <a:noFill/>
            <a:ln w="28575">
              <a:solidFill>
                <a:srgbClr val="94E4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b="1">
                <a:solidFill>
                  <a:srgbClr val="94E4D1"/>
                </a:solidFill>
              </a:endParaRPr>
            </a:p>
          </p:txBody>
        </p:sp>
        <p:cxnSp>
          <p:nvCxnSpPr>
            <p:cNvPr id="29" name="직선 연결선[R] 37">
              <a:extLst>
                <a:ext uri="{FF2B5EF4-FFF2-40B4-BE49-F238E27FC236}">
                  <a16:creationId xmlns:a16="http://schemas.microsoft.com/office/drawing/2014/main" id="{0C657834-DC35-4F1D-8894-7E51E7BF72EF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106" y="3725183"/>
              <a:ext cx="200526" cy="200527"/>
            </a:xfrm>
            <a:prstGeom prst="line">
              <a:avLst/>
            </a:prstGeom>
            <a:ln w="28575">
              <a:solidFill>
                <a:srgbClr val="94E4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그룹 33">
            <a:extLst>
              <a:ext uri="{FF2B5EF4-FFF2-40B4-BE49-F238E27FC236}">
                <a16:creationId xmlns:a16="http://schemas.microsoft.com/office/drawing/2014/main" id="{82359E00-7A59-4C77-8983-A7FD0F6AE167}"/>
              </a:ext>
            </a:extLst>
          </p:cNvPr>
          <p:cNvGrpSpPr/>
          <p:nvPr/>
        </p:nvGrpSpPr>
        <p:grpSpPr>
          <a:xfrm rot="10800000">
            <a:off x="7217321" y="3321906"/>
            <a:ext cx="266990" cy="168936"/>
            <a:chOff x="4896426" y="3725183"/>
            <a:chExt cx="778705" cy="492720"/>
          </a:xfrm>
        </p:grpSpPr>
        <p:sp>
          <p:nvSpPr>
            <p:cNvPr id="35" name="직사각형 34">
              <a:extLst>
                <a:ext uri="{FF2B5EF4-FFF2-40B4-BE49-F238E27FC236}">
                  <a16:creationId xmlns:a16="http://schemas.microsoft.com/office/drawing/2014/main" id="{08913528-C4FD-4FE1-B8E6-2FE83F62DF2D}"/>
                </a:ext>
              </a:extLst>
            </p:cNvPr>
            <p:cNvSpPr/>
            <p:nvPr/>
          </p:nvSpPr>
          <p:spPr>
            <a:xfrm>
              <a:off x="4896426" y="3926878"/>
              <a:ext cx="291025" cy="291025"/>
            </a:xfrm>
            <a:prstGeom prst="rect">
              <a:avLst/>
            </a:prstGeom>
            <a:noFill/>
            <a:ln w="28575">
              <a:solidFill>
                <a:srgbClr val="94E4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b="1">
                <a:solidFill>
                  <a:srgbClr val="94E4D1"/>
                </a:solidFill>
              </a:endParaRPr>
            </a:p>
          </p:txBody>
        </p:sp>
        <p:cxnSp>
          <p:nvCxnSpPr>
            <p:cNvPr id="36" name="직선 연결선[R] 10">
              <a:extLst>
                <a:ext uri="{FF2B5EF4-FFF2-40B4-BE49-F238E27FC236}">
                  <a16:creationId xmlns:a16="http://schemas.microsoft.com/office/drawing/2014/main" id="{FD099FE4-97DF-4A18-AF13-03E6B1E0D70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896426" y="3725183"/>
              <a:ext cx="200526" cy="200527"/>
            </a:xfrm>
            <a:prstGeom prst="line">
              <a:avLst/>
            </a:prstGeom>
            <a:ln w="28575">
              <a:solidFill>
                <a:srgbClr val="94E4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직사각형 36">
              <a:extLst>
                <a:ext uri="{FF2B5EF4-FFF2-40B4-BE49-F238E27FC236}">
                  <a16:creationId xmlns:a16="http://schemas.microsoft.com/office/drawing/2014/main" id="{4D92CD51-FA6A-4B96-9919-3282CC7EFCD1}"/>
                </a:ext>
              </a:extLst>
            </p:cNvPr>
            <p:cNvSpPr/>
            <p:nvPr/>
          </p:nvSpPr>
          <p:spPr>
            <a:xfrm>
              <a:off x="5384106" y="3926878"/>
              <a:ext cx="291025" cy="291025"/>
            </a:xfrm>
            <a:prstGeom prst="rect">
              <a:avLst/>
            </a:prstGeom>
            <a:noFill/>
            <a:ln w="28575">
              <a:solidFill>
                <a:srgbClr val="94E4D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R" altLang="en-US" b="1">
                <a:solidFill>
                  <a:srgbClr val="94E4D1"/>
                </a:solidFill>
              </a:endParaRPr>
            </a:p>
          </p:txBody>
        </p:sp>
        <p:cxnSp>
          <p:nvCxnSpPr>
            <p:cNvPr id="38" name="직선 연결선[R] 37">
              <a:extLst>
                <a:ext uri="{FF2B5EF4-FFF2-40B4-BE49-F238E27FC236}">
                  <a16:creationId xmlns:a16="http://schemas.microsoft.com/office/drawing/2014/main" id="{6B4E0E9A-6475-4EEB-A5AF-B6216825FDB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84106" y="3725183"/>
              <a:ext cx="200526" cy="200527"/>
            </a:xfrm>
            <a:prstGeom prst="line">
              <a:avLst/>
            </a:prstGeom>
            <a:ln w="28575">
              <a:solidFill>
                <a:srgbClr val="94E4D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488BA2E7-6929-4C3F-AE27-5A958941D4CF}"/>
              </a:ext>
            </a:extLst>
          </p:cNvPr>
          <p:cNvSpPr txBox="1"/>
          <p:nvPr/>
        </p:nvSpPr>
        <p:spPr>
          <a:xfrm>
            <a:off x="5615451" y="2725466"/>
            <a:ext cx="171713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자신을 소개하는</a:t>
            </a:r>
            <a:endParaRPr lang="en-US" altLang="ko-KR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pPr algn="ctr"/>
            <a:r>
              <a:rPr lang="ko-KR" altLang="en-US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한마디</a:t>
            </a:r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4A14152-7AC0-44FE-B414-E3E23F80FB52}"/>
              </a:ext>
            </a:extLst>
          </p:cNvPr>
          <p:cNvSpPr/>
          <p:nvPr/>
        </p:nvSpPr>
        <p:spPr>
          <a:xfrm>
            <a:off x="8724151" y="1959576"/>
            <a:ext cx="1753602" cy="2178109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2A2982-777A-45EE-B8E9-26ADE5857508}"/>
              </a:ext>
            </a:extLst>
          </p:cNvPr>
          <p:cNvSpPr txBox="1"/>
          <p:nvPr/>
        </p:nvSpPr>
        <p:spPr>
          <a:xfrm>
            <a:off x="5929021" y="1260930"/>
            <a:ext cx="46089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Main            </a:t>
            </a:r>
            <a:r>
              <a:rPr lang="en-US" altLang="ko-KR" sz="1200" b="1" dirty="0">
                <a:solidFill>
                  <a:srgbClr val="94E4D1"/>
                </a:solidFill>
              </a:rPr>
              <a:t>About Me             </a:t>
            </a:r>
            <a:r>
              <a:rPr lang="en-US" altLang="ko-KR" sz="1200" dirty="0" err="1">
                <a:solidFill>
                  <a:schemeClr val="bg1">
                    <a:lumMod val="65000"/>
                  </a:schemeClr>
                </a:solidFill>
              </a:rPr>
              <a:t>Publsing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           Graphic 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939272-0D15-459E-A43F-9AF6E06657C2}"/>
              </a:ext>
            </a:extLst>
          </p:cNvPr>
          <p:cNvSpPr txBox="1"/>
          <p:nvPr/>
        </p:nvSpPr>
        <p:spPr>
          <a:xfrm>
            <a:off x="5398352" y="4343458"/>
            <a:ext cx="95064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EDUATION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AE8963-1BBA-4826-BA08-1AE5BF6CF210}"/>
              </a:ext>
            </a:extLst>
          </p:cNvPr>
          <p:cNvSpPr txBox="1"/>
          <p:nvPr/>
        </p:nvSpPr>
        <p:spPr>
          <a:xfrm>
            <a:off x="7897258" y="4364236"/>
            <a:ext cx="130811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CERTIFICATION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A0C34961-0E30-430B-9117-6BE29E228667}"/>
              </a:ext>
            </a:extLst>
          </p:cNvPr>
          <p:cNvSpPr txBox="1"/>
          <p:nvPr/>
        </p:nvSpPr>
        <p:spPr>
          <a:xfrm>
            <a:off x="5398352" y="4996363"/>
            <a:ext cx="55015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SKLL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1" name="Align Left">
            <a:extLst>
              <a:ext uri="{FF2B5EF4-FFF2-40B4-BE49-F238E27FC236}">
                <a16:creationId xmlns:a16="http://schemas.microsoft.com/office/drawing/2014/main" id="{3DFD1339-627B-4361-8D18-C16D71674C15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71646" y="5294309"/>
            <a:ext cx="1248708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3" name="Align Left">
            <a:extLst>
              <a:ext uri="{FF2B5EF4-FFF2-40B4-BE49-F238E27FC236}">
                <a16:creationId xmlns:a16="http://schemas.microsoft.com/office/drawing/2014/main" id="{E784B550-11E8-41D0-85F4-22A6416B122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98134" y="4641235"/>
            <a:ext cx="1248708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4" name="Align Left">
            <a:extLst>
              <a:ext uri="{FF2B5EF4-FFF2-40B4-BE49-F238E27FC236}">
                <a16:creationId xmlns:a16="http://schemas.microsoft.com/office/drawing/2014/main" id="{D82E6BA4-70F6-4BAD-A05E-75AD9C303391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043373" y="4648893"/>
            <a:ext cx="1248708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사각형: 둥근 모서리 5">
            <a:extLst>
              <a:ext uri="{FF2B5EF4-FFF2-40B4-BE49-F238E27FC236}">
                <a16:creationId xmlns:a16="http://schemas.microsoft.com/office/drawing/2014/main" id="{E4083CB3-F6C3-4B6E-B09D-233C20C056BC}"/>
              </a:ext>
            </a:extLst>
          </p:cNvPr>
          <p:cNvSpPr/>
          <p:nvPr/>
        </p:nvSpPr>
        <p:spPr>
          <a:xfrm>
            <a:off x="5240885" y="2132549"/>
            <a:ext cx="2466269" cy="1788995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30D83C4-E139-4985-A4A9-B517332085BC}"/>
              </a:ext>
            </a:extLst>
          </p:cNvPr>
          <p:cNvSpPr txBox="1"/>
          <p:nvPr/>
        </p:nvSpPr>
        <p:spPr>
          <a:xfrm>
            <a:off x="9398012" y="2915753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rgbClr val="94E4D1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ME</a:t>
            </a:r>
            <a:endParaRPr lang="ko-KR" altLang="en-US" sz="1200" dirty="0">
              <a:solidFill>
                <a:srgbClr val="94E4D1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793960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 보드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03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600" dirty="0" err="1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Publsing</a:t>
            </a:r>
            <a:endParaRPr kumimoji="1" lang="ko-KR" altLang="en-US" sz="16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D0B8F-1F14-43D2-AB4B-19282E2819B6}"/>
              </a:ext>
            </a:extLst>
          </p:cNvPr>
          <p:cNvSpPr txBox="1"/>
          <p:nvPr/>
        </p:nvSpPr>
        <p:spPr>
          <a:xfrm>
            <a:off x="883742" y="3649260"/>
            <a:ext cx="37338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웹 퍼블리싱 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포트폴리오 페이지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36798" y="3992611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페이지 가이드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54A42B-1781-416D-91D6-803B2AD0A708}"/>
              </a:ext>
            </a:extLst>
          </p:cNvPr>
          <p:cNvSpPr txBox="1"/>
          <p:nvPr/>
        </p:nvSpPr>
        <p:spPr>
          <a:xfrm>
            <a:off x="883742" y="4631238"/>
            <a:ext cx="3733893" cy="14157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제작한 포트폴리오 사이트 의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샘플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캡쳐본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을 나누어 배치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샘플 옆엔 해당 홈의 제작과정과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해당 홈을 띄우는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팝업창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링크가 걸린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두가지 버튼을 올립니다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.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384664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194C709-6066-4B5F-8C23-5C5F9E38C0AD}"/>
              </a:ext>
            </a:extLst>
          </p:cNvPr>
          <p:cNvSpPr/>
          <p:nvPr/>
        </p:nvSpPr>
        <p:spPr>
          <a:xfrm>
            <a:off x="4764945" y="1112566"/>
            <a:ext cx="6581866" cy="4756553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4D64CD-B833-45F8-83CE-AB21ADF74569}"/>
              </a:ext>
            </a:extLst>
          </p:cNvPr>
          <p:cNvCxnSpPr/>
          <p:nvPr/>
        </p:nvCxnSpPr>
        <p:spPr>
          <a:xfrm>
            <a:off x="5025002" y="1603846"/>
            <a:ext cx="6061752" cy="0"/>
          </a:xfrm>
          <a:prstGeom prst="line">
            <a:avLst/>
          </a:prstGeom>
          <a:ln>
            <a:solidFill>
              <a:srgbClr val="94E4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88BA2E7-6929-4C3F-AE27-5A958941D4CF}"/>
              </a:ext>
            </a:extLst>
          </p:cNvPr>
          <p:cNvSpPr txBox="1"/>
          <p:nvPr/>
        </p:nvSpPr>
        <p:spPr>
          <a:xfrm>
            <a:off x="5273989" y="1773181"/>
            <a:ext cx="16970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 err="1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Publsing</a:t>
            </a:r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work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2A2982-777A-45EE-B8E9-26ADE5857508}"/>
              </a:ext>
            </a:extLst>
          </p:cNvPr>
          <p:cNvSpPr txBox="1"/>
          <p:nvPr/>
        </p:nvSpPr>
        <p:spPr>
          <a:xfrm>
            <a:off x="5929021" y="1260930"/>
            <a:ext cx="46089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Main            About Me             </a:t>
            </a:r>
            <a:r>
              <a:rPr lang="en-US" altLang="ko-KR" sz="1200" b="1" dirty="0" err="1">
                <a:solidFill>
                  <a:srgbClr val="94E4D1"/>
                </a:solidFill>
              </a:rPr>
              <a:t>Publsing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           Graphic 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1939272-0D15-459E-A43F-9AF6E06657C2}"/>
              </a:ext>
            </a:extLst>
          </p:cNvPr>
          <p:cNvSpPr txBox="1"/>
          <p:nvPr/>
        </p:nvSpPr>
        <p:spPr>
          <a:xfrm>
            <a:off x="5398352" y="4343458"/>
            <a:ext cx="7489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Page 02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9AE8963-1BBA-4826-BA08-1AE5BF6CF210}"/>
              </a:ext>
            </a:extLst>
          </p:cNvPr>
          <p:cNvSpPr txBox="1"/>
          <p:nvPr/>
        </p:nvSpPr>
        <p:spPr>
          <a:xfrm>
            <a:off x="8564924" y="2451654"/>
            <a:ext cx="74898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</a:rPr>
              <a:t>Page 01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</a:endParaRPr>
          </a:p>
        </p:txBody>
      </p:sp>
      <p:sp>
        <p:nvSpPr>
          <p:cNvPr id="43" name="Align Left">
            <a:extLst>
              <a:ext uri="{FF2B5EF4-FFF2-40B4-BE49-F238E27FC236}">
                <a16:creationId xmlns:a16="http://schemas.microsoft.com/office/drawing/2014/main" id="{E784B550-11E8-41D0-85F4-22A6416B122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98133" y="4641235"/>
            <a:ext cx="1616769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78B4BB13-AC31-4D5E-BE6D-D856F084CD2F}"/>
              </a:ext>
            </a:extLst>
          </p:cNvPr>
          <p:cNvSpPr/>
          <p:nvPr/>
        </p:nvSpPr>
        <p:spPr>
          <a:xfrm>
            <a:off x="8038010" y="3992611"/>
            <a:ext cx="2823849" cy="1611575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2" name="사각형: 둥근 모서리 41">
            <a:extLst>
              <a:ext uri="{FF2B5EF4-FFF2-40B4-BE49-F238E27FC236}">
                <a16:creationId xmlns:a16="http://schemas.microsoft.com/office/drawing/2014/main" id="{B84A9183-8EA4-4979-9B84-E7DC77577AEE}"/>
              </a:ext>
            </a:extLst>
          </p:cNvPr>
          <p:cNvSpPr/>
          <p:nvPr/>
        </p:nvSpPr>
        <p:spPr>
          <a:xfrm>
            <a:off x="5211302" y="2315118"/>
            <a:ext cx="2823849" cy="1611575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Align Left">
            <a:extLst>
              <a:ext uri="{FF2B5EF4-FFF2-40B4-BE49-F238E27FC236}">
                <a16:creationId xmlns:a16="http://schemas.microsoft.com/office/drawing/2014/main" id="{06B83EA9-9E96-477A-8496-22F7D4EE5812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5498133" y="5037222"/>
            <a:ext cx="1616769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46" name="Align Left">
            <a:extLst>
              <a:ext uri="{FF2B5EF4-FFF2-40B4-BE49-F238E27FC236}">
                <a16:creationId xmlns:a16="http://schemas.microsoft.com/office/drawing/2014/main" id="{E2B74F5D-5432-48BA-8DC5-497AD94F1EE8}"/>
              </a:ext>
            </a:extLst>
          </p:cNvPr>
          <p:cNvSpPr>
            <a:spLocks noChangeAspect="1" noEditPoints="1"/>
          </p:cNvSpPr>
          <p:nvPr/>
        </p:nvSpPr>
        <p:spPr bwMode="auto">
          <a:xfrm>
            <a:off x="8707241" y="2801887"/>
            <a:ext cx="1616769" cy="277000"/>
          </a:xfrm>
          <a:custGeom>
            <a:avLst/>
            <a:gdLst>
              <a:gd name="T0" fmla="*/ 0 w 613"/>
              <a:gd name="T1" fmla="*/ 0 h 560"/>
              <a:gd name="T2" fmla="*/ 0 w 613"/>
              <a:gd name="T3" fmla="*/ 27 h 560"/>
              <a:gd name="T4" fmla="*/ 613 w 613"/>
              <a:gd name="T5" fmla="*/ 27 h 560"/>
              <a:gd name="T6" fmla="*/ 613 w 613"/>
              <a:gd name="T7" fmla="*/ 0 h 560"/>
              <a:gd name="T8" fmla="*/ 0 w 613"/>
              <a:gd name="T9" fmla="*/ 0 h 560"/>
              <a:gd name="T10" fmla="*/ 0 w 613"/>
              <a:gd name="T11" fmla="*/ 134 h 560"/>
              <a:gd name="T12" fmla="*/ 0 w 613"/>
              <a:gd name="T13" fmla="*/ 160 h 560"/>
              <a:gd name="T14" fmla="*/ 426 w 613"/>
              <a:gd name="T15" fmla="*/ 160 h 560"/>
              <a:gd name="T16" fmla="*/ 426 w 613"/>
              <a:gd name="T17" fmla="*/ 134 h 560"/>
              <a:gd name="T18" fmla="*/ 0 w 613"/>
              <a:gd name="T19" fmla="*/ 134 h 560"/>
              <a:gd name="T20" fmla="*/ 0 w 613"/>
              <a:gd name="T21" fmla="*/ 267 h 560"/>
              <a:gd name="T22" fmla="*/ 0 w 613"/>
              <a:gd name="T23" fmla="*/ 294 h 560"/>
              <a:gd name="T24" fmla="*/ 613 w 613"/>
              <a:gd name="T25" fmla="*/ 294 h 560"/>
              <a:gd name="T26" fmla="*/ 613 w 613"/>
              <a:gd name="T27" fmla="*/ 267 h 560"/>
              <a:gd name="T28" fmla="*/ 0 w 613"/>
              <a:gd name="T29" fmla="*/ 267 h 560"/>
              <a:gd name="T30" fmla="*/ 0 w 613"/>
              <a:gd name="T31" fmla="*/ 400 h 560"/>
              <a:gd name="T32" fmla="*/ 0 w 613"/>
              <a:gd name="T33" fmla="*/ 427 h 560"/>
              <a:gd name="T34" fmla="*/ 426 w 613"/>
              <a:gd name="T35" fmla="*/ 427 h 560"/>
              <a:gd name="T36" fmla="*/ 426 w 613"/>
              <a:gd name="T37" fmla="*/ 400 h 560"/>
              <a:gd name="T38" fmla="*/ 0 w 613"/>
              <a:gd name="T39" fmla="*/ 400 h 560"/>
              <a:gd name="T40" fmla="*/ 0 w 613"/>
              <a:gd name="T41" fmla="*/ 534 h 560"/>
              <a:gd name="T42" fmla="*/ 0 w 613"/>
              <a:gd name="T43" fmla="*/ 560 h 560"/>
              <a:gd name="T44" fmla="*/ 613 w 613"/>
              <a:gd name="T45" fmla="*/ 560 h 560"/>
              <a:gd name="T46" fmla="*/ 613 w 613"/>
              <a:gd name="T47" fmla="*/ 534 h 560"/>
              <a:gd name="T48" fmla="*/ 0 w 613"/>
              <a:gd name="T49" fmla="*/ 534 h 5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13" h="560">
                <a:moveTo>
                  <a:pt x="0" y="0"/>
                </a:moveTo>
                <a:lnTo>
                  <a:pt x="0" y="27"/>
                </a:lnTo>
                <a:lnTo>
                  <a:pt x="613" y="27"/>
                </a:lnTo>
                <a:lnTo>
                  <a:pt x="613" y="0"/>
                </a:lnTo>
                <a:lnTo>
                  <a:pt x="0" y="0"/>
                </a:lnTo>
                <a:close/>
                <a:moveTo>
                  <a:pt x="0" y="134"/>
                </a:moveTo>
                <a:lnTo>
                  <a:pt x="0" y="160"/>
                </a:lnTo>
                <a:lnTo>
                  <a:pt x="426" y="160"/>
                </a:lnTo>
                <a:lnTo>
                  <a:pt x="426" y="134"/>
                </a:lnTo>
                <a:lnTo>
                  <a:pt x="0" y="134"/>
                </a:lnTo>
                <a:close/>
                <a:moveTo>
                  <a:pt x="0" y="267"/>
                </a:moveTo>
                <a:lnTo>
                  <a:pt x="0" y="294"/>
                </a:lnTo>
                <a:lnTo>
                  <a:pt x="613" y="294"/>
                </a:lnTo>
                <a:lnTo>
                  <a:pt x="613" y="267"/>
                </a:lnTo>
                <a:lnTo>
                  <a:pt x="0" y="267"/>
                </a:lnTo>
                <a:close/>
                <a:moveTo>
                  <a:pt x="0" y="400"/>
                </a:moveTo>
                <a:lnTo>
                  <a:pt x="0" y="427"/>
                </a:lnTo>
                <a:lnTo>
                  <a:pt x="426" y="427"/>
                </a:lnTo>
                <a:lnTo>
                  <a:pt x="426" y="400"/>
                </a:lnTo>
                <a:lnTo>
                  <a:pt x="0" y="400"/>
                </a:lnTo>
                <a:close/>
                <a:moveTo>
                  <a:pt x="0" y="534"/>
                </a:moveTo>
                <a:lnTo>
                  <a:pt x="0" y="560"/>
                </a:lnTo>
                <a:lnTo>
                  <a:pt x="613" y="560"/>
                </a:lnTo>
                <a:lnTo>
                  <a:pt x="613" y="534"/>
                </a:lnTo>
                <a:lnTo>
                  <a:pt x="0" y="534"/>
                </a:lnTo>
                <a:close/>
              </a:path>
            </a:pathLst>
          </a:custGeom>
          <a:solidFill>
            <a:srgbClr val="5F5F5F"/>
          </a:solidFill>
          <a:ln w="9525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D708EF6B-5359-47AB-81E3-F6E918E34C5D}"/>
              </a:ext>
            </a:extLst>
          </p:cNvPr>
          <p:cNvSpPr/>
          <p:nvPr/>
        </p:nvSpPr>
        <p:spPr>
          <a:xfrm>
            <a:off x="8395590" y="3162533"/>
            <a:ext cx="2466269" cy="745124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91E50994-8A95-4B4C-8026-1FEE087AB1BF}"/>
              </a:ext>
            </a:extLst>
          </p:cNvPr>
          <p:cNvSpPr/>
          <p:nvPr/>
        </p:nvSpPr>
        <p:spPr>
          <a:xfrm>
            <a:off x="5168343" y="5417102"/>
            <a:ext cx="2466269" cy="745124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D522CC25-E332-4B12-80C1-E8B36B2D80BB}"/>
              </a:ext>
            </a:extLst>
          </p:cNvPr>
          <p:cNvSpPr/>
          <p:nvPr/>
        </p:nvSpPr>
        <p:spPr>
          <a:xfrm>
            <a:off x="8864768" y="3404620"/>
            <a:ext cx="539144" cy="260950"/>
          </a:xfrm>
          <a:prstGeom prst="roundRect">
            <a:avLst/>
          </a:prstGeom>
          <a:solidFill>
            <a:srgbClr val="94E4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CC702542-89EB-4AEA-AFF9-C7DD3102B742}"/>
              </a:ext>
            </a:extLst>
          </p:cNvPr>
          <p:cNvSpPr/>
          <p:nvPr/>
        </p:nvSpPr>
        <p:spPr>
          <a:xfrm>
            <a:off x="9758356" y="3404620"/>
            <a:ext cx="539144" cy="260950"/>
          </a:xfrm>
          <a:prstGeom prst="roundRect">
            <a:avLst/>
          </a:prstGeom>
          <a:solidFill>
            <a:srgbClr val="94E4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558CC964-6EB5-4AD6-9A65-C461CCF9B8FF}"/>
              </a:ext>
            </a:extLst>
          </p:cNvPr>
          <p:cNvSpPr/>
          <p:nvPr/>
        </p:nvSpPr>
        <p:spPr>
          <a:xfrm>
            <a:off x="5585613" y="5691895"/>
            <a:ext cx="539144" cy="174594"/>
          </a:xfrm>
          <a:prstGeom prst="roundRect">
            <a:avLst/>
          </a:prstGeom>
          <a:solidFill>
            <a:srgbClr val="94E4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D640B8A0-8A77-450F-9145-207EDD9099BC}"/>
              </a:ext>
            </a:extLst>
          </p:cNvPr>
          <p:cNvSpPr/>
          <p:nvPr/>
        </p:nvSpPr>
        <p:spPr>
          <a:xfrm>
            <a:off x="6479201" y="5691895"/>
            <a:ext cx="539144" cy="174594"/>
          </a:xfrm>
          <a:prstGeom prst="roundRect">
            <a:avLst/>
          </a:prstGeom>
          <a:solidFill>
            <a:srgbClr val="94E4D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F0A43D6B-9B87-4879-A468-A63568912AE7}"/>
              </a:ext>
            </a:extLst>
          </p:cNvPr>
          <p:cNvSpPr txBox="1"/>
          <p:nvPr/>
        </p:nvSpPr>
        <p:spPr>
          <a:xfrm>
            <a:off x="6489701" y="272832"/>
            <a:ext cx="37338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좌 버튼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)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포트폴리오 제작과정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우 버튼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)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새 팝업창이 뜨면서 해당 사이트로 이동 </a:t>
            </a:r>
          </a:p>
        </p:txBody>
      </p:sp>
      <p:cxnSp>
        <p:nvCxnSpPr>
          <p:cNvPr id="19" name="연결선: 구부러짐 18">
            <a:extLst>
              <a:ext uri="{FF2B5EF4-FFF2-40B4-BE49-F238E27FC236}">
                <a16:creationId xmlns:a16="http://schemas.microsoft.com/office/drawing/2014/main" id="{26339B9C-6592-4E8C-A7A5-3D4E480D4727}"/>
              </a:ext>
            </a:extLst>
          </p:cNvPr>
          <p:cNvCxnSpPr>
            <a:stCxn id="27" idx="3"/>
            <a:endCxn id="37" idx="3"/>
          </p:cNvCxnSpPr>
          <p:nvPr/>
        </p:nvCxnSpPr>
        <p:spPr>
          <a:xfrm flipH="1" flipV="1">
            <a:off x="10223594" y="519054"/>
            <a:ext cx="638265" cy="3016041"/>
          </a:xfrm>
          <a:prstGeom prst="curvedConnector3">
            <a:avLst>
              <a:gd name="adj1" fmla="val -35816"/>
            </a:avLst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EED0EB05-5DE8-4388-826A-71771522289D}"/>
              </a:ext>
            </a:extLst>
          </p:cNvPr>
          <p:cNvSpPr txBox="1"/>
          <p:nvPr/>
        </p:nvSpPr>
        <p:spPr>
          <a:xfrm>
            <a:off x="5532416" y="2959837"/>
            <a:ext cx="2181619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94E4D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 A M P L E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0D5B7982-ED30-4FA7-9C92-6F5C790AC5B3}"/>
              </a:ext>
            </a:extLst>
          </p:cNvPr>
          <p:cNvSpPr txBox="1"/>
          <p:nvPr/>
        </p:nvSpPr>
        <p:spPr>
          <a:xfrm>
            <a:off x="8421518" y="4739213"/>
            <a:ext cx="2181619" cy="307777"/>
          </a:xfrm>
          <a:prstGeom prst="rect">
            <a:avLst/>
          </a:prstGeom>
          <a:noFill/>
        </p:spPr>
        <p:txBody>
          <a:bodyPr vert="horz"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94E4D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 A M P L E</a:t>
            </a:r>
          </a:p>
        </p:txBody>
      </p:sp>
    </p:spTree>
    <p:extLst>
      <p:ext uri="{BB962C8B-B14F-4D97-AF65-F5344CB8AC3E}">
        <p14:creationId xmlns:p14="http://schemas.microsoft.com/office/powerpoint/2010/main" val="19397754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스토리 보드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03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en-US" altLang="ko-KR" sz="16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Graphic</a:t>
            </a:r>
            <a:endParaRPr kumimoji="1" lang="ko-KR" altLang="en-US" sz="1600" dirty="0">
              <a:solidFill>
                <a:schemeClr val="accent4">
                  <a:lumMod val="50000"/>
                </a:schemeClr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25D0B8F-1F14-43D2-AB4B-19282E2819B6}"/>
              </a:ext>
            </a:extLst>
          </p:cNvPr>
          <p:cNvSpPr txBox="1"/>
          <p:nvPr/>
        </p:nvSpPr>
        <p:spPr>
          <a:xfrm>
            <a:off x="883742" y="3649260"/>
            <a:ext cx="37338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그래픽 디자인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포트폴리오 페이지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36798" y="3992611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 fontScale="85000" lnSpcReduction="10000"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8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페이지 가이드</a:t>
            </a:r>
          </a:p>
        </p:txBody>
      </p: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384664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사각형: 둥근 모서리 2">
            <a:extLst>
              <a:ext uri="{FF2B5EF4-FFF2-40B4-BE49-F238E27FC236}">
                <a16:creationId xmlns:a16="http://schemas.microsoft.com/office/drawing/2014/main" id="{2194C709-6066-4B5F-8C23-5C5F9E38C0AD}"/>
              </a:ext>
            </a:extLst>
          </p:cNvPr>
          <p:cNvSpPr/>
          <p:nvPr/>
        </p:nvSpPr>
        <p:spPr>
          <a:xfrm>
            <a:off x="4764945" y="1112566"/>
            <a:ext cx="6581866" cy="4756553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7" name="직선 연결선 6">
            <a:extLst>
              <a:ext uri="{FF2B5EF4-FFF2-40B4-BE49-F238E27FC236}">
                <a16:creationId xmlns:a16="http://schemas.microsoft.com/office/drawing/2014/main" id="{AB4D64CD-B833-45F8-83CE-AB21ADF74569}"/>
              </a:ext>
            </a:extLst>
          </p:cNvPr>
          <p:cNvCxnSpPr/>
          <p:nvPr/>
        </p:nvCxnSpPr>
        <p:spPr>
          <a:xfrm>
            <a:off x="5025002" y="1603846"/>
            <a:ext cx="6061752" cy="0"/>
          </a:xfrm>
          <a:prstGeom prst="line">
            <a:avLst/>
          </a:prstGeom>
          <a:ln>
            <a:solidFill>
              <a:srgbClr val="94E4D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사각형: 둥근 모서리 3">
            <a:extLst>
              <a:ext uri="{FF2B5EF4-FFF2-40B4-BE49-F238E27FC236}">
                <a16:creationId xmlns:a16="http://schemas.microsoft.com/office/drawing/2014/main" id="{24A14152-7AC0-44FE-B414-E3E23F80FB52}"/>
              </a:ext>
            </a:extLst>
          </p:cNvPr>
          <p:cNvSpPr/>
          <p:nvPr/>
        </p:nvSpPr>
        <p:spPr>
          <a:xfrm>
            <a:off x="5599472" y="2139976"/>
            <a:ext cx="1079867" cy="2352419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432A2982-777A-45EE-B8E9-26ADE5857508}"/>
              </a:ext>
            </a:extLst>
          </p:cNvPr>
          <p:cNvSpPr txBox="1"/>
          <p:nvPr/>
        </p:nvSpPr>
        <p:spPr>
          <a:xfrm>
            <a:off x="5929021" y="1260930"/>
            <a:ext cx="46089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Main            About Me             </a:t>
            </a:r>
            <a:r>
              <a:rPr lang="en-US" altLang="ko-KR" sz="1200" dirty="0" err="1">
                <a:solidFill>
                  <a:schemeClr val="bg1">
                    <a:lumMod val="65000"/>
                  </a:schemeClr>
                </a:solidFill>
              </a:rPr>
              <a:t>Publsing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           </a:t>
            </a:r>
            <a:r>
              <a:rPr lang="en-US" altLang="ko-KR" sz="1200" b="1" dirty="0">
                <a:solidFill>
                  <a:srgbClr val="94E4D1"/>
                </a:solidFill>
              </a:rPr>
              <a:t>Graphic</a:t>
            </a:r>
            <a:r>
              <a:rPr lang="en-US" altLang="ko-KR" sz="1200" dirty="0">
                <a:solidFill>
                  <a:schemeClr val="bg1">
                    <a:lumMod val="65000"/>
                  </a:schemeClr>
                </a:solidFill>
              </a:rPr>
              <a:t> </a:t>
            </a:r>
            <a:endParaRPr lang="ko-KR" altLang="en-US" sz="12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:a16="http://schemas.microsoft.com/office/drawing/2014/main" id="{31CC1D4F-52F5-48BE-831A-32AD5D24245D}"/>
              </a:ext>
            </a:extLst>
          </p:cNvPr>
          <p:cNvSpPr/>
          <p:nvPr/>
        </p:nvSpPr>
        <p:spPr>
          <a:xfrm>
            <a:off x="6885684" y="2146634"/>
            <a:ext cx="1079867" cy="2352419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사각형: 둥근 모서리 28">
            <a:extLst>
              <a:ext uri="{FF2B5EF4-FFF2-40B4-BE49-F238E27FC236}">
                <a16:creationId xmlns:a16="http://schemas.microsoft.com/office/drawing/2014/main" id="{E092A831-BF21-4443-B4CA-7E43288BF094}"/>
              </a:ext>
            </a:extLst>
          </p:cNvPr>
          <p:cNvSpPr/>
          <p:nvPr/>
        </p:nvSpPr>
        <p:spPr>
          <a:xfrm>
            <a:off x="8171896" y="2158533"/>
            <a:ext cx="1079867" cy="2352419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사각형: 둥근 모서리 33">
            <a:extLst>
              <a:ext uri="{FF2B5EF4-FFF2-40B4-BE49-F238E27FC236}">
                <a16:creationId xmlns:a16="http://schemas.microsoft.com/office/drawing/2014/main" id="{8B9F44BA-BEA9-483E-B601-CA796303FA16}"/>
              </a:ext>
            </a:extLst>
          </p:cNvPr>
          <p:cNvSpPr/>
          <p:nvPr/>
        </p:nvSpPr>
        <p:spPr>
          <a:xfrm>
            <a:off x="9458108" y="2158533"/>
            <a:ext cx="1079867" cy="2352419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F14DCADF-7F28-41C0-9FCB-9C3CC2711E95}"/>
              </a:ext>
            </a:extLst>
          </p:cNvPr>
          <p:cNvSpPr txBox="1"/>
          <p:nvPr/>
        </p:nvSpPr>
        <p:spPr>
          <a:xfrm>
            <a:off x="5401402" y="4810470"/>
            <a:ext cx="15996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dirty="0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Graphic work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45BFE959-2B22-49F5-9A46-956EFBC7870C}"/>
              </a:ext>
            </a:extLst>
          </p:cNvPr>
          <p:cNvSpPr txBox="1"/>
          <p:nvPr/>
        </p:nvSpPr>
        <p:spPr>
          <a:xfrm>
            <a:off x="845189" y="4696181"/>
            <a:ext cx="3733893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제작한 포트폴리오의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샘플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,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캡쳐본을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나누어 배치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제작한 그래픽 디자인들의 샘플 이미지를 </a:t>
            </a:r>
            <a:r>
              <a:rPr lang="ko-KR" altLang="en-US" sz="12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클릭시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해당 포트폴리오 페이지를</a:t>
            </a:r>
            <a:r>
              <a:rPr lang="en-US" altLang="ko-KR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r>
              <a:rPr lang="ko-KR" altLang="en-US" sz="12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띄우는 팝업창이 등장</a:t>
            </a:r>
            <a:endParaRPr lang="en-US" altLang="ko-KR" sz="12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FF32522B-9F18-417C-AB47-2D9D34E51BF8}"/>
              </a:ext>
            </a:extLst>
          </p:cNvPr>
          <p:cNvSpPr/>
          <p:nvPr/>
        </p:nvSpPr>
        <p:spPr>
          <a:xfrm>
            <a:off x="5481585" y="2047530"/>
            <a:ext cx="1305987" cy="2583708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3" name="연결선: 구부러짐 12">
            <a:extLst>
              <a:ext uri="{FF2B5EF4-FFF2-40B4-BE49-F238E27FC236}">
                <a16:creationId xmlns:a16="http://schemas.microsoft.com/office/drawing/2014/main" id="{98C4A4E7-F180-4FB2-A2DF-BE871A6D4A51}"/>
              </a:ext>
            </a:extLst>
          </p:cNvPr>
          <p:cNvCxnSpPr>
            <a:cxnSpLocks/>
            <a:stCxn id="18" idx="3"/>
          </p:cNvCxnSpPr>
          <p:nvPr/>
        </p:nvCxnSpPr>
        <p:spPr>
          <a:xfrm flipV="1">
            <a:off x="6787572" y="896542"/>
            <a:ext cx="1156320" cy="2442842"/>
          </a:xfrm>
          <a:prstGeom prst="curvedConnector2">
            <a:avLst/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>
            <a:extLst>
              <a:ext uri="{FF2B5EF4-FFF2-40B4-BE49-F238E27FC236}">
                <a16:creationId xmlns:a16="http://schemas.microsoft.com/office/drawing/2014/main" id="{8F7D0CFD-985F-4212-9B1E-9B7EB61BB99C}"/>
              </a:ext>
            </a:extLst>
          </p:cNvPr>
          <p:cNvSpPr txBox="1"/>
          <p:nvPr/>
        </p:nvSpPr>
        <p:spPr>
          <a:xfrm>
            <a:off x="7001007" y="266180"/>
            <a:ext cx="37338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클릭시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해당 포트폴리오가 담겨있는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새 팝업창이 뜬다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AA64EE7-6B3B-43BD-8D56-2A48FABD82B3}"/>
              </a:ext>
            </a:extLst>
          </p:cNvPr>
          <p:cNvSpPr txBox="1"/>
          <p:nvPr/>
        </p:nvSpPr>
        <p:spPr>
          <a:xfrm>
            <a:off x="5898353" y="1832480"/>
            <a:ext cx="494623" cy="2928743"/>
          </a:xfrm>
          <a:prstGeom prst="rect">
            <a:avLst/>
          </a:prstGeom>
          <a:noFill/>
        </p:spPr>
        <p:txBody>
          <a:bodyPr vert="wordArtVertRtl" wrap="square" rtlCol="0">
            <a:spAutoFit/>
          </a:bodyPr>
          <a:lstStyle/>
          <a:p>
            <a:pPr algn="ctr"/>
            <a:r>
              <a:rPr lang="en-US" altLang="ko-KR" sz="1400" dirty="0">
                <a:solidFill>
                  <a:srgbClr val="94E4D1"/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SAMPLE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3D530CAC-9962-4F96-BF7F-8C72F6D8D312}"/>
              </a:ext>
            </a:extLst>
          </p:cNvPr>
          <p:cNvSpPr/>
          <p:nvPr/>
        </p:nvSpPr>
        <p:spPr>
          <a:xfrm>
            <a:off x="5599471" y="5299193"/>
            <a:ext cx="1079867" cy="412651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C374578A-F320-4D1F-ACA8-EB0DC32B6241}"/>
              </a:ext>
            </a:extLst>
          </p:cNvPr>
          <p:cNvSpPr/>
          <p:nvPr/>
        </p:nvSpPr>
        <p:spPr>
          <a:xfrm>
            <a:off x="6887775" y="5299193"/>
            <a:ext cx="1079867" cy="412651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08B86757-B080-4258-9DEF-0026BF44238A}"/>
              </a:ext>
            </a:extLst>
          </p:cNvPr>
          <p:cNvSpPr/>
          <p:nvPr/>
        </p:nvSpPr>
        <p:spPr>
          <a:xfrm>
            <a:off x="8233498" y="5299193"/>
            <a:ext cx="1079867" cy="412651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사각형: 둥근 모서리 36">
            <a:extLst>
              <a:ext uri="{FF2B5EF4-FFF2-40B4-BE49-F238E27FC236}">
                <a16:creationId xmlns:a16="http://schemas.microsoft.com/office/drawing/2014/main" id="{3BD81313-B541-4090-AE0F-16B683CD7874}"/>
              </a:ext>
            </a:extLst>
          </p:cNvPr>
          <p:cNvSpPr/>
          <p:nvPr/>
        </p:nvSpPr>
        <p:spPr>
          <a:xfrm>
            <a:off x="9521931" y="5299193"/>
            <a:ext cx="1079867" cy="412651"/>
          </a:xfrm>
          <a:prstGeom prst="roundRect">
            <a:avLst/>
          </a:prstGeom>
          <a:noFill/>
          <a:ln>
            <a:solidFill>
              <a:srgbClr val="94E4D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사각형: 둥근 모서리 37">
            <a:extLst>
              <a:ext uri="{FF2B5EF4-FFF2-40B4-BE49-F238E27FC236}">
                <a16:creationId xmlns:a16="http://schemas.microsoft.com/office/drawing/2014/main" id="{9DD4E472-EB1C-4C62-BF30-EEE82AC29F86}"/>
              </a:ext>
            </a:extLst>
          </p:cNvPr>
          <p:cNvSpPr/>
          <p:nvPr/>
        </p:nvSpPr>
        <p:spPr>
          <a:xfrm>
            <a:off x="5481586" y="5198359"/>
            <a:ext cx="5331725" cy="598813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0" name="연결선: 구부러짐 19">
            <a:extLst>
              <a:ext uri="{FF2B5EF4-FFF2-40B4-BE49-F238E27FC236}">
                <a16:creationId xmlns:a16="http://schemas.microsoft.com/office/drawing/2014/main" id="{F1FEB97D-3F0E-48C3-89E7-8B2C81DE2E7E}"/>
              </a:ext>
            </a:extLst>
          </p:cNvPr>
          <p:cNvCxnSpPr>
            <a:stCxn id="38" idx="2"/>
          </p:cNvCxnSpPr>
          <p:nvPr/>
        </p:nvCxnSpPr>
        <p:spPr>
          <a:xfrm rot="16200000" flipH="1">
            <a:off x="8178448" y="5766173"/>
            <a:ext cx="394622" cy="456620"/>
          </a:xfrm>
          <a:prstGeom prst="curvedConnector2">
            <a:avLst/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16AA62A-F007-49A4-A234-F7FDF2C74976}"/>
              </a:ext>
            </a:extLst>
          </p:cNvPr>
          <p:cNvSpPr txBox="1"/>
          <p:nvPr/>
        </p:nvSpPr>
        <p:spPr>
          <a:xfrm>
            <a:off x="8867953" y="6017483"/>
            <a:ext cx="3733893" cy="4924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그래픽 디자인이 종류 별로 나눠져 있다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클릭시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해당 페이지로 이동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(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팝업</a:t>
            </a:r>
            <a:r>
              <a:rPr lang="en-US" altLang="ko-KR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X)</a:t>
            </a:r>
            <a:endParaRPr lang="ko-KR" altLang="en-US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8AC07F4B-F476-4C06-80A7-86BC2D90A7C2}"/>
              </a:ext>
            </a:extLst>
          </p:cNvPr>
          <p:cNvSpPr txBox="1"/>
          <p:nvPr/>
        </p:nvSpPr>
        <p:spPr>
          <a:xfrm>
            <a:off x="5540453" y="1642617"/>
            <a:ext cx="12426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ㅇㅇㅇㅇㅇ</a:t>
            </a:r>
            <a:endParaRPr lang="en-US" altLang="ko-KR" dirty="0">
              <a:solidFill>
                <a:schemeClr val="bg1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sp>
        <p:nvSpPr>
          <p:cNvPr id="41" name="사각형: 둥근 모서리 40">
            <a:extLst>
              <a:ext uri="{FF2B5EF4-FFF2-40B4-BE49-F238E27FC236}">
                <a16:creationId xmlns:a16="http://schemas.microsoft.com/office/drawing/2014/main" id="{88A75057-C49D-4743-B91F-C08B9CC20029}"/>
              </a:ext>
            </a:extLst>
          </p:cNvPr>
          <p:cNvSpPr/>
          <p:nvPr/>
        </p:nvSpPr>
        <p:spPr>
          <a:xfrm>
            <a:off x="5567504" y="1682887"/>
            <a:ext cx="1156320" cy="256631"/>
          </a:xfrm>
          <a:prstGeom prst="roundRect">
            <a:avLst/>
          </a:prstGeom>
          <a:noFill/>
          <a:ln>
            <a:solidFill>
              <a:srgbClr val="E3F4A6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45" name="연결선: 구부러짐 44">
            <a:extLst>
              <a:ext uri="{FF2B5EF4-FFF2-40B4-BE49-F238E27FC236}">
                <a16:creationId xmlns:a16="http://schemas.microsoft.com/office/drawing/2014/main" id="{5CB70CB6-3114-40F2-ABCC-B66D0947C2FD}"/>
              </a:ext>
            </a:extLst>
          </p:cNvPr>
          <p:cNvCxnSpPr>
            <a:stCxn id="40" idx="0"/>
          </p:cNvCxnSpPr>
          <p:nvPr/>
        </p:nvCxnSpPr>
        <p:spPr>
          <a:xfrm rot="16200000" flipV="1">
            <a:off x="5477887" y="958725"/>
            <a:ext cx="883994" cy="483789"/>
          </a:xfrm>
          <a:prstGeom prst="curvedConnector3">
            <a:avLst/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>
            <a:extLst>
              <a:ext uri="{FF2B5EF4-FFF2-40B4-BE49-F238E27FC236}">
                <a16:creationId xmlns:a16="http://schemas.microsoft.com/office/drawing/2014/main" id="{40635BFD-11B3-44CF-B52D-F819E9D47331}"/>
              </a:ext>
            </a:extLst>
          </p:cNvPr>
          <p:cNvSpPr txBox="1"/>
          <p:nvPr/>
        </p:nvSpPr>
        <p:spPr>
          <a:xfrm>
            <a:off x="4164453" y="287820"/>
            <a:ext cx="2473897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Graphic work </a:t>
            </a:r>
            <a:r>
              <a:rPr lang="ko-KR" altLang="en-US" sz="13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클릭시</a:t>
            </a:r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 </a:t>
            </a:r>
            <a:endParaRPr lang="en-US" altLang="ko-KR" sz="13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r>
              <a:rPr lang="ko-KR" altLang="en-US" sz="13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종류에 따라 제목이 변한다</a:t>
            </a:r>
          </a:p>
        </p:txBody>
      </p:sp>
      <p:cxnSp>
        <p:nvCxnSpPr>
          <p:cNvPr id="11" name="연결선: 구부러짐 10">
            <a:extLst>
              <a:ext uri="{FF2B5EF4-FFF2-40B4-BE49-F238E27FC236}">
                <a16:creationId xmlns:a16="http://schemas.microsoft.com/office/drawing/2014/main" id="{709E435C-B235-4F6C-910F-A2361A86AA62}"/>
              </a:ext>
            </a:extLst>
          </p:cNvPr>
          <p:cNvCxnSpPr>
            <a:cxnSpLocks/>
            <a:stCxn id="46" idx="1"/>
            <a:endCxn id="38" idx="1"/>
          </p:cNvCxnSpPr>
          <p:nvPr/>
        </p:nvCxnSpPr>
        <p:spPr>
          <a:xfrm rot="10800000" flipH="1" flipV="1">
            <a:off x="4164452" y="541736"/>
            <a:ext cx="1317133" cy="4956030"/>
          </a:xfrm>
          <a:prstGeom prst="curvedConnector3">
            <a:avLst>
              <a:gd name="adj1" fmla="val -17356"/>
            </a:avLst>
          </a:prstGeom>
          <a:ln>
            <a:solidFill>
              <a:srgbClr val="E3F4A6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42734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73B57750-38DD-4BFB-B79E-43F7096D0C95}"/>
              </a:ext>
            </a:extLst>
          </p:cNvPr>
          <p:cNvSpPr/>
          <p:nvPr/>
        </p:nvSpPr>
        <p:spPr>
          <a:xfrm>
            <a:off x="280988" y="250458"/>
            <a:ext cx="11630024" cy="6357083"/>
          </a:xfrm>
          <a:prstGeom prst="roundRect">
            <a:avLst/>
          </a:prstGeom>
          <a:solidFill>
            <a:srgbClr val="F8F7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E170D1-2CD4-4D48-93E1-056A7F10EC34}"/>
              </a:ext>
            </a:extLst>
          </p:cNvPr>
          <p:cNvSpPr txBox="1"/>
          <p:nvPr/>
        </p:nvSpPr>
        <p:spPr>
          <a:xfrm>
            <a:off x="883743" y="1919016"/>
            <a:ext cx="2987614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ko-KR" altLang="en-US" sz="2400" b="1" dirty="0">
                <a:solidFill>
                  <a:schemeClr val="bg1">
                    <a:lumMod val="50000"/>
                  </a:schemeClr>
                </a:solidFill>
                <a:latin typeface="Noto Sans CJK KR Bold" panose="020B0800000000000000" pitchFamily="34" charset="-127"/>
                <a:ea typeface="Noto Sans CJK KR Bold" panose="020B0800000000000000" pitchFamily="34" charset="-127"/>
              </a:rPr>
              <a:t>프로젝트 기획안</a:t>
            </a:r>
            <a:endParaRPr lang="en-US" altLang="ko-KR" sz="2400" b="1" dirty="0">
              <a:solidFill>
                <a:schemeClr val="bg1">
                  <a:lumMod val="50000"/>
                </a:schemeClr>
              </a:solidFill>
              <a:latin typeface="Noto Sans CJK KR Bold" panose="020B0800000000000000" pitchFamily="34" charset="-127"/>
              <a:ea typeface="Noto Sans CJK KR Bold" panose="020B0800000000000000" pitchFamily="34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524D9D51-C7B9-4F15-B4C3-8B8A71422204}"/>
              </a:ext>
            </a:extLst>
          </p:cNvPr>
          <p:cNvSpPr/>
          <p:nvPr/>
        </p:nvSpPr>
        <p:spPr>
          <a:xfrm>
            <a:off x="911225" y="897123"/>
            <a:ext cx="365485" cy="430887"/>
          </a:xfrm>
          <a:prstGeom prst="rect">
            <a:avLst/>
          </a:prstGeom>
        </p:spPr>
        <p:txBody>
          <a:bodyPr wrap="none" lIns="0" tIns="0" rIns="0" bIns="0">
            <a:spAutoFit/>
          </a:bodyPr>
          <a:lstStyle/>
          <a:p>
            <a:r>
              <a:rPr lang="en-US" altLang="ko-KR" sz="2800" b="1" dirty="0">
                <a:solidFill>
                  <a:srgbClr val="B0A698"/>
                </a:solidFill>
                <a:latin typeface="Karma SemiBold" panose="02000000000000000000" pitchFamily="2" charset="0"/>
                <a:ea typeface="Noto Sans KR" panose="020B0500000000000000" pitchFamily="34" charset="-128"/>
                <a:cs typeface="Karma SemiBold" panose="02000000000000000000" pitchFamily="2" charset="0"/>
              </a:rPr>
              <a:t>04</a:t>
            </a:r>
          </a:p>
        </p:txBody>
      </p:sp>
      <p:cxnSp>
        <p:nvCxnSpPr>
          <p:cNvPr id="10" name="직선 연결선[R] 39">
            <a:extLst>
              <a:ext uri="{FF2B5EF4-FFF2-40B4-BE49-F238E27FC236}">
                <a16:creationId xmlns:a16="http://schemas.microsoft.com/office/drawing/2014/main" id="{5969DC7B-849D-484E-824F-FB872121E4B0}"/>
              </a:ext>
            </a:extLst>
          </p:cNvPr>
          <p:cNvCxnSpPr/>
          <p:nvPr/>
        </p:nvCxnSpPr>
        <p:spPr>
          <a:xfrm>
            <a:off x="911225" y="3094781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부제목 2">
            <a:extLst>
              <a:ext uri="{FF2B5EF4-FFF2-40B4-BE49-F238E27FC236}">
                <a16:creationId xmlns:a16="http://schemas.microsoft.com/office/drawing/2014/main" id="{CED49849-CB3B-4BC6-9ED2-5762C2B201CB}"/>
              </a:ext>
            </a:extLst>
          </p:cNvPr>
          <p:cNvSpPr txBox="1">
            <a:spLocks/>
          </p:cNvSpPr>
          <p:nvPr/>
        </p:nvSpPr>
        <p:spPr>
          <a:xfrm>
            <a:off x="836798" y="3015430"/>
            <a:ext cx="1321284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6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제작 기간</a:t>
            </a:r>
          </a:p>
        </p:txBody>
      </p:sp>
      <p:sp>
        <p:nvSpPr>
          <p:cNvPr id="25" name="부제목 2">
            <a:extLst>
              <a:ext uri="{FF2B5EF4-FFF2-40B4-BE49-F238E27FC236}">
                <a16:creationId xmlns:a16="http://schemas.microsoft.com/office/drawing/2014/main" id="{DBE6EEAF-BF6A-4DC1-95DC-02F1CFCBBE3C}"/>
              </a:ext>
            </a:extLst>
          </p:cNvPr>
          <p:cNvSpPr txBox="1">
            <a:spLocks/>
          </p:cNvSpPr>
          <p:nvPr/>
        </p:nvSpPr>
        <p:spPr>
          <a:xfrm>
            <a:off x="854981" y="3993275"/>
            <a:ext cx="1497694" cy="63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400" dirty="0">
                <a:solidFill>
                  <a:schemeClr val="accent4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사용 프로그램들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954A42B-1781-416D-91D6-803B2AD0A708}"/>
              </a:ext>
            </a:extLst>
          </p:cNvPr>
          <p:cNvSpPr txBox="1"/>
          <p:nvPr/>
        </p:nvSpPr>
        <p:spPr>
          <a:xfrm>
            <a:off x="883742" y="4631238"/>
            <a:ext cx="2573833" cy="1708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Adobe photoshop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tx1">
                    <a:lumMod val="50000"/>
                    <a:lumOff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Adobe Illustrator</a:t>
            </a:r>
          </a:p>
          <a:p>
            <a:pPr>
              <a:lnSpc>
                <a:spcPct val="150000"/>
              </a:lnSpc>
            </a:pPr>
            <a:r>
              <a:rPr lang="en-US" altLang="ko-KR" sz="1400" dirty="0">
                <a:solidFill>
                  <a:schemeClr val="bg1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</a:rPr>
              <a:t>Visual Studio Code</a:t>
            </a: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en-US" altLang="ko-KR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  <a:p>
            <a:endParaRPr lang="ko-KR" altLang="en-US" sz="1400" dirty="0">
              <a:solidFill>
                <a:schemeClr val="tx1">
                  <a:lumMod val="50000"/>
                  <a:lumOff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</a:endParaRPr>
          </a:p>
        </p:txBody>
      </p:sp>
      <p:cxnSp>
        <p:nvCxnSpPr>
          <p:cNvPr id="32" name="직선 연결선[R] 39">
            <a:extLst>
              <a:ext uri="{FF2B5EF4-FFF2-40B4-BE49-F238E27FC236}">
                <a16:creationId xmlns:a16="http://schemas.microsoft.com/office/drawing/2014/main" id="{5D3C0E1B-F520-428C-B0BE-091FFE194BE5}"/>
              </a:ext>
            </a:extLst>
          </p:cNvPr>
          <p:cNvCxnSpPr/>
          <p:nvPr/>
        </p:nvCxnSpPr>
        <p:spPr>
          <a:xfrm>
            <a:off x="911225" y="6260839"/>
            <a:ext cx="2960131" cy="0"/>
          </a:xfrm>
          <a:prstGeom prst="line">
            <a:avLst/>
          </a:prstGeom>
          <a:ln>
            <a:solidFill>
              <a:srgbClr val="C69F8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부제목 2">
            <a:extLst>
              <a:ext uri="{FF2B5EF4-FFF2-40B4-BE49-F238E27FC236}">
                <a16:creationId xmlns:a16="http://schemas.microsoft.com/office/drawing/2014/main" id="{FA26AB64-DF57-42E6-BF6C-D9408BF8C0B2}"/>
              </a:ext>
            </a:extLst>
          </p:cNvPr>
          <p:cNvSpPr txBox="1">
            <a:spLocks/>
          </p:cNvSpPr>
          <p:nvPr/>
        </p:nvSpPr>
        <p:spPr>
          <a:xfrm>
            <a:off x="5423697" y="1113360"/>
            <a:ext cx="5143054" cy="63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1)</a:t>
            </a:r>
            <a:r>
              <a:rPr kumimoji="1" lang="ko-KR" altLang="en-US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컨셉 키워드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– </a:t>
            </a:r>
            <a:r>
              <a:rPr kumimoji="1" lang="ko-KR" altLang="en-US" sz="1400" dirty="0" err="1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깔끔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,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청량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,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시원한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,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자연과 모던</a:t>
            </a:r>
          </a:p>
        </p:txBody>
      </p:sp>
      <p:sp>
        <p:nvSpPr>
          <p:cNvPr id="13" name="부제목 2">
            <a:extLst>
              <a:ext uri="{FF2B5EF4-FFF2-40B4-BE49-F238E27FC236}">
                <a16:creationId xmlns:a16="http://schemas.microsoft.com/office/drawing/2014/main" id="{1AF90E64-4800-49D6-A5EA-03F0A8B26683}"/>
              </a:ext>
            </a:extLst>
          </p:cNvPr>
          <p:cNvSpPr txBox="1">
            <a:spLocks/>
          </p:cNvSpPr>
          <p:nvPr/>
        </p:nvSpPr>
        <p:spPr>
          <a:xfrm>
            <a:off x="5423696" y="2930809"/>
            <a:ext cx="5143054" cy="31592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4) </a:t>
            </a:r>
            <a:r>
              <a:rPr kumimoji="1" lang="ko-KR" altLang="en-US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프레임 구축</a:t>
            </a:r>
            <a:endParaRPr kumimoji="1" lang="en-US" altLang="ko-KR" sz="1400" dirty="0">
              <a:solidFill>
                <a:srgbClr val="BA9B72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└ 포트폴리오 목차를 구성 하기 위해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여러가지 웹 </a:t>
            </a:r>
            <a:r>
              <a:rPr kumimoji="1" lang="ko-KR" altLang="en-US" sz="1400" dirty="0" err="1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퍼브리싱과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취업에 관련된 포트폴리오를 참고하며 분석 함</a:t>
            </a:r>
            <a:endParaRPr kumimoji="1" lang="en-US" altLang="ko-KR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└ 프로젝트에 적용할 컨셉 키워드에 대하여 조사 후 결정</a:t>
            </a:r>
            <a:endParaRPr kumimoji="1" lang="en-US" altLang="ko-KR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└ 목차 구성하기</a:t>
            </a:r>
            <a:endParaRPr kumimoji="1" lang="en-US" altLang="ko-KR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kumimoji="1" lang="en-US" altLang="ko-KR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endParaRPr kumimoji="1" lang="ko-KR" altLang="en-US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  <p:sp>
        <p:nvSpPr>
          <p:cNvPr id="14" name="부제목 2">
            <a:extLst>
              <a:ext uri="{FF2B5EF4-FFF2-40B4-BE49-F238E27FC236}">
                <a16:creationId xmlns:a16="http://schemas.microsoft.com/office/drawing/2014/main" id="{2110CEF0-D47A-4987-8EB4-55A9191975D4}"/>
              </a:ext>
            </a:extLst>
          </p:cNvPr>
          <p:cNvSpPr txBox="1">
            <a:spLocks/>
          </p:cNvSpPr>
          <p:nvPr/>
        </p:nvSpPr>
        <p:spPr>
          <a:xfrm>
            <a:off x="854982" y="3385350"/>
            <a:ext cx="2159737" cy="63862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ts val="4860"/>
              </a:lnSpc>
              <a:buNone/>
            </a:pP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총 제작 기간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– 10/25~29 </a:t>
            </a:r>
            <a:endParaRPr kumimoji="1" lang="ko-KR" altLang="en-US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  <p:sp>
        <p:nvSpPr>
          <p:cNvPr id="15" name="부제목 2">
            <a:extLst>
              <a:ext uri="{FF2B5EF4-FFF2-40B4-BE49-F238E27FC236}">
                <a16:creationId xmlns:a16="http://schemas.microsoft.com/office/drawing/2014/main" id="{8878C2AE-7A82-4EDD-B5FF-8A872500330C}"/>
              </a:ext>
            </a:extLst>
          </p:cNvPr>
          <p:cNvSpPr txBox="1">
            <a:spLocks/>
          </p:cNvSpPr>
          <p:nvPr/>
        </p:nvSpPr>
        <p:spPr>
          <a:xfrm>
            <a:off x="5423697" y="2037914"/>
            <a:ext cx="5143054" cy="131904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3)</a:t>
            </a:r>
            <a:r>
              <a:rPr kumimoji="1" lang="ko-KR" altLang="en-US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주 소비 타깃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–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해당 포트폴리오의 컨셉 키워드와 추구하는 이미지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,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방향이 비슷한 타 지사들</a:t>
            </a:r>
          </a:p>
        </p:txBody>
      </p:sp>
      <p:sp>
        <p:nvSpPr>
          <p:cNvPr id="18" name="부제목 2">
            <a:extLst>
              <a:ext uri="{FF2B5EF4-FFF2-40B4-BE49-F238E27FC236}">
                <a16:creationId xmlns:a16="http://schemas.microsoft.com/office/drawing/2014/main" id="{C934C1EF-7C4D-49AA-944B-7CF43AE38B88}"/>
              </a:ext>
            </a:extLst>
          </p:cNvPr>
          <p:cNvSpPr txBox="1">
            <a:spLocks/>
          </p:cNvSpPr>
          <p:nvPr/>
        </p:nvSpPr>
        <p:spPr>
          <a:xfrm>
            <a:off x="5423697" y="1571675"/>
            <a:ext cx="5143054" cy="63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</a:pP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2)</a:t>
            </a:r>
            <a:r>
              <a:rPr kumimoji="1" lang="ko-KR" altLang="en-US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슬로건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– “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숲속처럼 안락한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,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눈과 마음에 편안함을 주는 디자인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”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endParaRPr kumimoji="1" lang="ko-KR" altLang="en-US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  <p:sp>
        <p:nvSpPr>
          <p:cNvPr id="20" name="부제목 2">
            <a:extLst>
              <a:ext uri="{FF2B5EF4-FFF2-40B4-BE49-F238E27FC236}">
                <a16:creationId xmlns:a16="http://schemas.microsoft.com/office/drawing/2014/main" id="{52F698E2-2844-4D4A-83A0-AD1047E7D4E7}"/>
              </a:ext>
            </a:extLst>
          </p:cNvPr>
          <p:cNvSpPr txBox="1">
            <a:spLocks/>
          </p:cNvSpPr>
          <p:nvPr/>
        </p:nvSpPr>
        <p:spPr>
          <a:xfrm>
            <a:off x="5423696" y="4771027"/>
            <a:ext cx="5143054" cy="183651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15011" indent="-315011" algn="l" defTabSz="1260043" rtl="0" eaLnBrk="1" latinLnBrk="1" hangingPunct="1">
              <a:lnSpc>
                <a:spcPct val="90000"/>
              </a:lnSpc>
              <a:spcBef>
                <a:spcPts val="1378"/>
              </a:spcBef>
              <a:buFont typeface="Arial" panose="020B0604020202020204" pitchFamily="34" charset="0"/>
              <a:buChar char="•"/>
              <a:defRPr sz="3858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94503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330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57505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75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2205076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835097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465119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4095140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725162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5355184" indent="-315011" algn="l" defTabSz="1260043" rtl="0" eaLnBrk="1" latinLnBrk="1" hangingPunct="1">
              <a:lnSpc>
                <a:spcPct val="90000"/>
              </a:lnSpc>
              <a:spcBef>
                <a:spcPts val="689"/>
              </a:spcBef>
              <a:buFont typeface="Arial" panose="020B0604020202020204" pitchFamily="34" charset="0"/>
              <a:buChar char="•"/>
              <a:defRPr sz="248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5)</a:t>
            </a:r>
            <a:r>
              <a:rPr kumimoji="1" lang="ko-KR" altLang="en-US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페인 포인트 </a:t>
            </a:r>
            <a:r>
              <a:rPr kumimoji="1" lang="en-US" altLang="ko-KR" sz="1400" dirty="0">
                <a:solidFill>
                  <a:srgbClr val="BA9B72"/>
                </a:solidFill>
                <a:latin typeface="Noto Sans CJK KR Medium" panose="020B0600000000000000" pitchFamily="34" charset="-127"/>
                <a:ea typeface="Noto Sans CJK KR Medium" panose="020B0600000000000000" pitchFamily="34" charset="-127"/>
                <a:cs typeface="Poppins Light" pitchFamily="2" charset="0"/>
              </a:rPr>
              <a:t> </a:t>
            </a: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└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한번에 너무 많은 효과를 넣어 가독성을 떨어뜨려선 안된다 최소화한 디자인과 효과로 강조하려는 포인트를 살리도록 한다</a:t>
            </a:r>
            <a:endParaRPr kumimoji="1" lang="en-US" altLang="ko-KR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└ 모든 컬러와 이미지 자료와</a:t>
            </a:r>
            <a:r>
              <a:rPr kumimoji="1" lang="en-US" altLang="ko-KR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 </a:t>
            </a:r>
            <a:r>
              <a:rPr kumimoji="1" lang="ko-KR" altLang="en-US" sz="1400" dirty="0">
                <a:solidFill>
                  <a:schemeClr val="bg2">
                    <a:lumMod val="50000"/>
                  </a:schemeClr>
                </a:solidFill>
                <a:latin typeface="Noto Sans CJK KR DemiLight" panose="020B0400000000000000" pitchFamily="34" charset="-127"/>
                <a:ea typeface="Noto Sans CJK KR DemiLight" panose="020B0400000000000000" pitchFamily="34" charset="-127"/>
                <a:cs typeface="Poppins Light" pitchFamily="2" charset="0"/>
              </a:rPr>
              <a:t>텍스트는 통일성이 있어야 한다</a:t>
            </a:r>
            <a:endParaRPr kumimoji="1" lang="en-US" altLang="ko-KR" sz="1400" dirty="0">
              <a:solidFill>
                <a:srgbClr val="BA9B72"/>
              </a:solidFill>
              <a:latin typeface="Noto Sans CJK KR Medium" panose="020B0600000000000000" pitchFamily="34" charset="-127"/>
              <a:ea typeface="Noto Sans CJK KR Medium" panose="020B0600000000000000" pitchFamily="34" charset="-127"/>
              <a:cs typeface="Poppins Light" pitchFamily="2" charset="0"/>
            </a:endParaRPr>
          </a:p>
          <a:p>
            <a:pPr marL="0" indent="0">
              <a:lnSpc>
                <a:spcPct val="100000"/>
              </a:lnSpc>
              <a:buNone/>
            </a:pPr>
            <a:endParaRPr kumimoji="1" lang="ko-KR" altLang="en-US" sz="1400" dirty="0">
              <a:solidFill>
                <a:schemeClr val="bg2">
                  <a:lumMod val="50000"/>
                </a:schemeClr>
              </a:solidFill>
              <a:latin typeface="Noto Sans CJK KR DemiLight" panose="020B0400000000000000" pitchFamily="34" charset="-127"/>
              <a:ea typeface="Noto Sans CJK KR DemiLight" panose="020B0400000000000000" pitchFamily="34" charset="-127"/>
              <a:cs typeface="Poppins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7375093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784</TotalTime>
  <Words>494</Words>
  <Application>Microsoft Office PowerPoint</Application>
  <PresentationFormat>와이드스크린</PresentationFormat>
  <Paragraphs>135</Paragraphs>
  <Slides>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17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26" baseType="lpstr">
      <vt:lpstr>Karma Light</vt:lpstr>
      <vt:lpstr>Karma SemiBold</vt:lpstr>
      <vt:lpstr>Nanum Myeongjo ExtraBold</vt:lpstr>
      <vt:lpstr>Noto Sans CJK KR Bold</vt:lpstr>
      <vt:lpstr>Noto Sans CJK KR DemiLight</vt:lpstr>
      <vt:lpstr>Noto Sans CJK KR Light</vt:lpstr>
      <vt:lpstr>Noto Sans CJK KR Medium</vt:lpstr>
      <vt:lpstr>Noto Sans CJK KR Regular</vt:lpstr>
      <vt:lpstr>Noto Sans KR</vt:lpstr>
      <vt:lpstr>Noto Sans KR Light</vt:lpstr>
      <vt:lpstr>Noto Sans KR Medium</vt:lpstr>
      <vt:lpstr>Noto Serif KR Ligh</vt:lpstr>
      <vt:lpstr>Poppins ExtraLight</vt:lpstr>
      <vt:lpstr>Poppins Light</vt:lpstr>
      <vt:lpstr>맑은 고딕</vt:lpstr>
      <vt:lpstr>Arial</vt:lpstr>
      <vt:lpstr>Segoe UI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Owner</dc:creator>
  <cp:lastModifiedBy>Owner</cp:lastModifiedBy>
  <cp:revision>177</cp:revision>
  <dcterms:created xsi:type="dcterms:W3CDTF">2021-10-27T17:45:33Z</dcterms:created>
  <dcterms:modified xsi:type="dcterms:W3CDTF">2021-10-29T14:39:38Z</dcterms:modified>
</cp:coreProperties>
</file>

<file path=docProps/thumbnail.jpeg>
</file>